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0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2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33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4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35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36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41"/>
  </p:notesMasterIdLst>
  <p:sldIdLst>
    <p:sldId id="519" r:id="rId2"/>
    <p:sldId id="778" r:id="rId3"/>
    <p:sldId id="854" r:id="rId4"/>
    <p:sldId id="845" r:id="rId5"/>
    <p:sldId id="855" r:id="rId6"/>
    <p:sldId id="869" r:id="rId7"/>
    <p:sldId id="870" r:id="rId8"/>
    <p:sldId id="871" r:id="rId9"/>
    <p:sldId id="872" r:id="rId10"/>
    <p:sldId id="873" r:id="rId11"/>
    <p:sldId id="856" r:id="rId12"/>
    <p:sldId id="861" r:id="rId13"/>
    <p:sldId id="874" r:id="rId14"/>
    <p:sldId id="875" r:id="rId15"/>
    <p:sldId id="876" r:id="rId16"/>
    <p:sldId id="877" r:id="rId17"/>
    <p:sldId id="862" r:id="rId18"/>
    <p:sldId id="881" r:id="rId19"/>
    <p:sldId id="878" r:id="rId20"/>
    <p:sldId id="879" r:id="rId21"/>
    <p:sldId id="880" r:id="rId22"/>
    <p:sldId id="885" r:id="rId23"/>
    <p:sldId id="882" r:id="rId24"/>
    <p:sldId id="863" r:id="rId25"/>
    <p:sldId id="883" r:id="rId26"/>
    <p:sldId id="886" r:id="rId27"/>
    <p:sldId id="887" r:id="rId28"/>
    <p:sldId id="888" r:id="rId29"/>
    <p:sldId id="889" r:id="rId30"/>
    <p:sldId id="890" r:id="rId31"/>
    <p:sldId id="891" r:id="rId32"/>
    <p:sldId id="892" r:id="rId33"/>
    <p:sldId id="893" r:id="rId34"/>
    <p:sldId id="894" r:id="rId35"/>
    <p:sldId id="895" r:id="rId36"/>
    <p:sldId id="896" r:id="rId37"/>
    <p:sldId id="898" r:id="rId38"/>
    <p:sldId id="860" r:id="rId39"/>
    <p:sldId id="839" r:id="rId4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scadia Code PL" panose="020B0609020000020004" pitchFamily="49" charset="0"/>
      <p:regular r:id="rId46"/>
      <p:bold r:id="rId47"/>
    </p:embeddedFont>
    <p:embeddedFont>
      <p:font typeface="Montserrat SemiBold" panose="020B0604020202020204" charset="0"/>
      <p:regular r:id="rId48"/>
      <p:bold r:id="rId49"/>
      <p:italic r:id="rId50"/>
      <p:boldItalic r:id="rId51"/>
    </p:embeddedFont>
    <p:embeddedFont>
      <p:font typeface="Neo Sans Std" panose="020B0504030504040204" pitchFamily="34" charset="0"/>
      <p:regular r:id="rId52"/>
      <p:bold r:id="rId53"/>
    </p:embeddedFont>
    <p:embeddedFont>
      <p:font typeface="Neo Sans Std Light" panose="020B0304030504040204" pitchFamily="34" charset="0"/>
      <p:regular r:id="rId54"/>
    </p:embeddedFont>
    <p:embeddedFont>
      <p:font typeface="Neo Sans Std Medium" panose="020B0704030504040204" pitchFamily="34" charset="0"/>
      <p:regular r:id="rId55"/>
    </p:embeddedFont>
    <p:embeddedFont>
      <p:font typeface="Open Sans" panose="020B0606030504020204" pitchFamily="34" charset="0"/>
      <p:regular r:id="rId56"/>
      <p:bold r:id="rId57"/>
      <p:italic r:id="rId58"/>
      <p:boldItalic r:id="rId5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pos="158" userDrawn="1">
          <p15:clr>
            <a:srgbClr val="A4A3A4"/>
          </p15:clr>
        </p15:guide>
        <p15:guide id="5" pos="5602" userDrawn="1">
          <p15:clr>
            <a:srgbClr val="A4A3A4"/>
          </p15:clr>
        </p15:guide>
        <p15:guide id="6" orient="horz" pos="48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ulio Botella" initials="BB" lastIdx="2" clrIdx="0">
    <p:extLst>
      <p:ext uri="{19B8F6BF-5375-455C-9EA6-DF929625EA0E}">
        <p15:presenceInfo xmlns:p15="http://schemas.microsoft.com/office/powerpoint/2012/main" userId="Braulio Botel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D800"/>
    <a:srgbClr val="4781AE"/>
    <a:srgbClr val="D8B990"/>
    <a:srgbClr val="FF6743"/>
    <a:srgbClr val="DAC1DC"/>
    <a:srgbClr val="006B6B"/>
    <a:srgbClr val="776A74"/>
    <a:srgbClr val="008080"/>
    <a:srgbClr val="275C68"/>
    <a:srgbClr val="3475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9094" autoAdjust="0"/>
  </p:normalViewPr>
  <p:slideViewPr>
    <p:cSldViewPr snapToGrid="0" snapToObjects="1">
      <p:cViewPr varScale="1">
        <p:scale>
          <a:sx n="116" d="100"/>
          <a:sy n="116" d="100"/>
        </p:scale>
        <p:origin x="1500" y="102"/>
      </p:cViewPr>
      <p:guideLst>
        <p:guide orient="horz" pos="1620"/>
        <p:guide pos="2880"/>
        <p:guide pos="408"/>
        <p:guide pos="158"/>
        <p:guide pos="5602"/>
        <p:guide orient="horz" pos="4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3540" y="-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91BF19-2FCF-42C1-857B-30F559DE1B34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5FE5D853-65CE-4055-AD68-D992AF51D6C2}">
      <dgm:prSet phldrT="[Texto]"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¿Qué es CSS </a:t>
          </a:r>
          <a:r>
            <a:rPr lang="es-ES" dirty="0" err="1">
              <a:solidFill>
                <a:srgbClr val="494738"/>
              </a:solidFill>
            </a:rPr>
            <a:t>Grid</a:t>
          </a:r>
          <a:r>
            <a:rPr lang="es-ES" dirty="0">
              <a:solidFill>
                <a:srgbClr val="494738"/>
              </a:solidFill>
            </a:rPr>
            <a:t>?</a:t>
          </a:r>
        </a:p>
      </dgm:t>
    </dgm:pt>
    <dgm:pt modelId="{1C0CC3D5-B981-4B76-85F3-837825F93B4F}" type="parTrans" cxnId="{ECF569B3-1A0F-4EDC-962C-8099D2E6F794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843C1EC3-2D72-4328-873B-E6469A40A7BB}" type="sibTrans" cxnId="{ECF569B3-1A0F-4EDC-962C-8099D2E6F794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16D00D14-53A2-4DEE-9E35-8DF695E72031}">
      <dgm:prSet phldrT="[Texto]"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Partes de una </a:t>
          </a:r>
          <a:r>
            <a:rPr lang="es-ES" dirty="0" err="1">
              <a:solidFill>
                <a:srgbClr val="494738"/>
              </a:solidFill>
            </a:rPr>
            <a:t>Grid</a:t>
          </a:r>
          <a:endParaRPr lang="es-ES" dirty="0">
            <a:solidFill>
              <a:srgbClr val="494738"/>
            </a:solidFill>
          </a:endParaRPr>
        </a:p>
      </dgm:t>
    </dgm:pt>
    <dgm:pt modelId="{1BD4BE28-CF26-44F9-9304-23AA882870EA}" type="parTrans" cxnId="{DE6BBEB4-121C-475E-94FA-8519C9F9FF54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60F5CC89-F4E7-4517-AAD9-58DDAEAB89C3}" type="sibTrans" cxnId="{DE6BBEB4-121C-475E-94FA-8519C9F9FF54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A5B0919E-93CB-4FA5-B98D-ABA6375A7BCB}">
      <dgm:prSet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Propiedades de posicionamiento</a:t>
          </a:r>
        </a:p>
      </dgm:t>
    </dgm:pt>
    <dgm:pt modelId="{7905645C-A9FB-4AEA-8F9A-A514291FADB6}" type="parTrans" cxnId="{3A3EC554-778C-427D-9640-FFF074347EA3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3CC97DC3-6167-4F23-BE7A-E5036045EFF8}" type="sibTrans" cxnId="{3A3EC554-778C-427D-9640-FFF074347EA3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0B74F1DF-9B4B-4345-9E8C-ECD0C5E4B6FB}">
      <dgm:prSet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Funciones y valores especiales</a:t>
          </a:r>
        </a:p>
      </dgm:t>
    </dgm:pt>
    <dgm:pt modelId="{B982D8E1-B1A8-4596-8E42-9BA47F134140}" type="parTrans" cxnId="{DBAFA621-78EA-4246-8B09-BE5534F63478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99045276-4D08-42DF-B433-5699A97843A0}" type="sibTrans" cxnId="{DBAFA621-78EA-4246-8B09-BE5534F63478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4EC092F2-95D2-4950-B460-128BDED9E309}">
      <dgm:prSet phldrT="[Texto]"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Propiedades de estructura</a:t>
          </a:r>
        </a:p>
      </dgm:t>
    </dgm:pt>
    <dgm:pt modelId="{B616DDDC-8E2E-4BF7-BC1C-BB6E054B5090}" type="sibTrans" cxnId="{4F52470B-E0AA-4CDB-9A71-95DFFCCF411E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26388305-171D-4BBB-9992-CF78445D6023}" type="parTrans" cxnId="{4F52470B-E0AA-4CDB-9A71-95DFFCCF411E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3AAF8F48-8507-462E-8A25-0B45403575D3}">
      <dgm:prSet custT="1"/>
      <dgm:spPr>
        <a:solidFill>
          <a:srgbClr val="D9D90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272823" tIns="40640" rIns="40640" bIns="40640" numCol="1" spcCol="1270" anchor="ctr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rgbClr val="494738"/>
              </a:solidFill>
              <a:latin typeface="Open Sans"/>
              <a:ea typeface="+mn-ea"/>
              <a:cs typeface="+mn-cs"/>
            </a:rPr>
            <a:t>Alineación de los elementos (</a:t>
          </a:r>
          <a:r>
            <a:rPr lang="es-ES" sz="1600" kern="1200" dirty="0" err="1">
              <a:solidFill>
                <a:srgbClr val="494738"/>
              </a:solidFill>
              <a:latin typeface="Open Sans"/>
              <a:ea typeface="+mn-ea"/>
              <a:cs typeface="+mn-cs"/>
            </a:rPr>
            <a:t>grid</a:t>
          </a:r>
          <a:r>
            <a:rPr lang="es-ES" sz="1600" kern="1200" dirty="0">
              <a:solidFill>
                <a:srgbClr val="494738"/>
              </a:solidFill>
              <a:latin typeface="Open Sans"/>
              <a:ea typeface="+mn-ea"/>
              <a:cs typeface="+mn-cs"/>
            </a:rPr>
            <a:t> ítems)</a:t>
          </a:r>
        </a:p>
      </dgm:t>
    </dgm:pt>
    <dgm:pt modelId="{3B6D1CF8-8F5B-49BE-B946-16D991D9E527}" type="parTrans" cxnId="{4034804C-B3A5-4E6A-B61B-8FADE6E4920B}">
      <dgm:prSet/>
      <dgm:spPr/>
      <dgm:t>
        <a:bodyPr/>
        <a:lstStyle/>
        <a:p>
          <a:endParaRPr lang="es-ES"/>
        </a:p>
      </dgm:t>
    </dgm:pt>
    <dgm:pt modelId="{F4EB4064-B1DE-404A-B823-78B77957BE0D}" type="sibTrans" cxnId="{4034804C-B3A5-4E6A-B61B-8FADE6E4920B}">
      <dgm:prSet/>
      <dgm:spPr/>
      <dgm:t>
        <a:bodyPr/>
        <a:lstStyle/>
        <a:p>
          <a:endParaRPr lang="es-ES"/>
        </a:p>
      </dgm:t>
    </dgm:pt>
    <dgm:pt modelId="{633E0B02-4FC0-4175-BD22-0C3C21A3DE0C}" type="pres">
      <dgm:prSet presAssocID="{A391BF19-2FCF-42C1-857B-30F559DE1B34}" presName="Name0" presStyleCnt="0">
        <dgm:presLayoutVars>
          <dgm:chMax val="7"/>
          <dgm:chPref val="7"/>
          <dgm:dir/>
        </dgm:presLayoutVars>
      </dgm:prSet>
      <dgm:spPr/>
    </dgm:pt>
    <dgm:pt modelId="{88A1914F-E25E-41D2-B4B4-440D65583B12}" type="pres">
      <dgm:prSet presAssocID="{A391BF19-2FCF-42C1-857B-30F559DE1B34}" presName="Name1" presStyleCnt="0"/>
      <dgm:spPr/>
    </dgm:pt>
    <dgm:pt modelId="{9B976CB6-5EE0-4B7A-B012-E0263AA971ED}" type="pres">
      <dgm:prSet presAssocID="{A391BF19-2FCF-42C1-857B-30F559DE1B34}" presName="cycle" presStyleCnt="0"/>
      <dgm:spPr/>
    </dgm:pt>
    <dgm:pt modelId="{0EBC9FD1-C938-4C1D-86F2-7CC6482FECC1}" type="pres">
      <dgm:prSet presAssocID="{A391BF19-2FCF-42C1-857B-30F559DE1B34}" presName="srcNode" presStyleLbl="node1" presStyleIdx="0" presStyleCnt="6"/>
      <dgm:spPr/>
    </dgm:pt>
    <dgm:pt modelId="{53C88B00-9C21-478C-891B-C4B0720E7122}" type="pres">
      <dgm:prSet presAssocID="{A391BF19-2FCF-42C1-857B-30F559DE1B34}" presName="conn" presStyleLbl="parChTrans1D2" presStyleIdx="0" presStyleCnt="1"/>
      <dgm:spPr/>
    </dgm:pt>
    <dgm:pt modelId="{C8492BE7-EEC0-443E-A405-A88A37728CF3}" type="pres">
      <dgm:prSet presAssocID="{A391BF19-2FCF-42C1-857B-30F559DE1B34}" presName="extraNode" presStyleLbl="node1" presStyleIdx="0" presStyleCnt="6"/>
      <dgm:spPr/>
    </dgm:pt>
    <dgm:pt modelId="{08B8B7CA-03AC-4442-A109-5A9DBDA857D1}" type="pres">
      <dgm:prSet presAssocID="{A391BF19-2FCF-42C1-857B-30F559DE1B34}" presName="dstNode" presStyleLbl="node1" presStyleIdx="0" presStyleCnt="6"/>
      <dgm:spPr/>
    </dgm:pt>
    <dgm:pt modelId="{BC978584-F189-45C3-A51D-1D84888E7908}" type="pres">
      <dgm:prSet presAssocID="{5FE5D853-65CE-4055-AD68-D992AF51D6C2}" presName="text_1" presStyleLbl="node1" presStyleIdx="0" presStyleCnt="6">
        <dgm:presLayoutVars>
          <dgm:bulletEnabled val="1"/>
        </dgm:presLayoutVars>
      </dgm:prSet>
      <dgm:spPr/>
    </dgm:pt>
    <dgm:pt modelId="{D6DF9C3C-7CA6-4A74-971F-45938E44D76E}" type="pres">
      <dgm:prSet presAssocID="{5FE5D853-65CE-4055-AD68-D992AF51D6C2}" presName="accent_1" presStyleCnt="0"/>
      <dgm:spPr/>
    </dgm:pt>
    <dgm:pt modelId="{6230FFA4-A0CC-4603-9439-46D13515592F}" type="pres">
      <dgm:prSet presAssocID="{5FE5D853-65CE-4055-AD68-D992AF51D6C2}" presName="accentRepeatNode" presStyleLbl="solidFgAcc1" presStyleIdx="0" presStyleCnt="6"/>
      <dgm:spPr/>
    </dgm:pt>
    <dgm:pt modelId="{85D1FDF3-4980-4479-9686-C77ECC9D6C73}" type="pres">
      <dgm:prSet presAssocID="{16D00D14-53A2-4DEE-9E35-8DF695E72031}" presName="text_2" presStyleLbl="node1" presStyleIdx="1" presStyleCnt="6">
        <dgm:presLayoutVars>
          <dgm:bulletEnabled val="1"/>
        </dgm:presLayoutVars>
      </dgm:prSet>
      <dgm:spPr/>
    </dgm:pt>
    <dgm:pt modelId="{CF9930EB-DAAC-4105-A00A-AA63BD533C99}" type="pres">
      <dgm:prSet presAssocID="{16D00D14-53A2-4DEE-9E35-8DF695E72031}" presName="accent_2" presStyleCnt="0"/>
      <dgm:spPr/>
    </dgm:pt>
    <dgm:pt modelId="{19CB2109-EED2-4298-88B6-B9385A42A73C}" type="pres">
      <dgm:prSet presAssocID="{16D00D14-53A2-4DEE-9E35-8DF695E72031}" presName="accentRepeatNode" presStyleLbl="solidFgAcc1" presStyleIdx="1" presStyleCnt="6"/>
      <dgm:spPr/>
    </dgm:pt>
    <dgm:pt modelId="{E5C65D2D-D1AD-45B2-A55C-481655ECD7BE}" type="pres">
      <dgm:prSet presAssocID="{4EC092F2-95D2-4950-B460-128BDED9E309}" presName="text_3" presStyleLbl="node1" presStyleIdx="2" presStyleCnt="6">
        <dgm:presLayoutVars>
          <dgm:bulletEnabled val="1"/>
        </dgm:presLayoutVars>
      </dgm:prSet>
      <dgm:spPr/>
    </dgm:pt>
    <dgm:pt modelId="{420454AF-89D9-41A0-8D7B-808D80D8B506}" type="pres">
      <dgm:prSet presAssocID="{4EC092F2-95D2-4950-B460-128BDED9E309}" presName="accent_3" presStyleCnt="0"/>
      <dgm:spPr/>
    </dgm:pt>
    <dgm:pt modelId="{8E41255E-E0D1-4E9D-A1AB-BDD94583E088}" type="pres">
      <dgm:prSet presAssocID="{4EC092F2-95D2-4950-B460-128BDED9E309}" presName="accentRepeatNode" presStyleLbl="solidFgAcc1" presStyleIdx="2" presStyleCnt="6"/>
      <dgm:spPr/>
    </dgm:pt>
    <dgm:pt modelId="{6FA1399B-93C1-4065-9D87-2B4C4C38062F}" type="pres">
      <dgm:prSet presAssocID="{A5B0919E-93CB-4FA5-B98D-ABA6375A7BCB}" presName="text_4" presStyleLbl="node1" presStyleIdx="3" presStyleCnt="6">
        <dgm:presLayoutVars>
          <dgm:bulletEnabled val="1"/>
        </dgm:presLayoutVars>
      </dgm:prSet>
      <dgm:spPr/>
    </dgm:pt>
    <dgm:pt modelId="{1F469B26-CA3D-4AD8-B138-6FB5C5060702}" type="pres">
      <dgm:prSet presAssocID="{A5B0919E-93CB-4FA5-B98D-ABA6375A7BCB}" presName="accent_4" presStyleCnt="0"/>
      <dgm:spPr/>
    </dgm:pt>
    <dgm:pt modelId="{7840941C-4E1E-4016-9BEA-2087D2B279A5}" type="pres">
      <dgm:prSet presAssocID="{A5B0919E-93CB-4FA5-B98D-ABA6375A7BCB}" presName="accentRepeatNode" presStyleLbl="solidFgAcc1" presStyleIdx="3" presStyleCnt="6"/>
      <dgm:spPr/>
    </dgm:pt>
    <dgm:pt modelId="{7FA87C79-ECF3-4ED3-8C22-0EB96ABC9D85}" type="pres">
      <dgm:prSet presAssocID="{0B74F1DF-9B4B-4345-9E8C-ECD0C5E4B6FB}" presName="text_5" presStyleLbl="node1" presStyleIdx="4" presStyleCnt="6">
        <dgm:presLayoutVars>
          <dgm:bulletEnabled val="1"/>
        </dgm:presLayoutVars>
      </dgm:prSet>
      <dgm:spPr/>
    </dgm:pt>
    <dgm:pt modelId="{8F7ACECB-4ACE-4EBF-A377-133982D023F9}" type="pres">
      <dgm:prSet presAssocID="{0B74F1DF-9B4B-4345-9E8C-ECD0C5E4B6FB}" presName="accent_5" presStyleCnt="0"/>
      <dgm:spPr/>
    </dgm:pt>
    <dgm:pt modelId="{BBD1D983-2432-46C6-8563-B43F3C98B092}" type="pres">
      <dgm:prSet presAssocID="{0B74F1DF-9B4B-4345-9E8C-ECD0C5E4B6FB}" presName="accentRepeatNode" presStyleLbl="solidFgAcc1" presStyleIdx="4" presStyleCnt="6"/>
      <dgm:spPr/>
    </dgm:pt>
    <dgm:pt modelId="{6C858AFD-B3F1-4CD9-B19B-6CBF5BCC59BE}" type="pres">
      <dgm:prSet presAssocID="{3AAF8F48-8507-462E-8A25-0B45403575D3}" presName="text_6" presStyleLbl="node1" presStyleIdx="5" presStyleCnt="6">
        <dgm:presLayoutVars>
          <dgm:bulletEnabled val="1"/>
        </dgm:presLayoutVars>
      </dgm:prSet>
      <dgm:spPr>
        <a:xfrm>
          <a:off x="265303" y="2749122"/>
          <a:ext cx="4590533" cy="343713"/>
        </a:xfrm>
        <a:prstGeom prst="rect">
          <a:avLst/>
        </a:prstGeom>
      </dgm:spPr>
    </dgm:pt>
    <dgm:pt modelId="{A0040305-E57B-40AF-BBD2-41A7D235AF0E}" type="pres">
      <dgm:prSet presAssocID="{3AAF8F48-8507-462E-8A25-0B45403575D3}" presName="accent_6" presStyleCnt="0"/>
      <dgm:spPr/>
    </dgm:pt>
    <dgm:pt modelId="{E0649849-D027-43B6-A879-B6DADC114081}" type="pres">
      <dgm:prSet presAssocID="{3AAF8F48-8507-462E-8A25-0B45403575D3}" presName="accentRepeatNode" presStyleLbl="solidFgAcc1" presStyleIdx="5" presStyleCnt="6"/>
      <dgm:spPr/>
    </dgm:pt>
  </dgm:ptLst>
  <dgm:cxnLst>
    <dgm:cxn modelId="{4F52470B-E0AA-4CDB-9A71-95DFFCCF411E}" srcId="{A391BF19-2FCF-42C1-857B-30F559DE1B34}" destId="{4EC092F2-95D2-4950-B460-128BDED9E309}" srcOrd="2" destOrd="0" parTransId="{26388305-171D-4BBB-9992-CF78445D6023}" sibTransId="{B616DDDC-8E2E-4BF7-BC1C-BB6E054B5090}"/>
    <dgm:cxn modelId="{85F2A90C-D8CF-4EFB-96C6-1B089F746972}" type="presOf" srcId="{A391BF19-2FCF-42C1-857B-30F559DE1B34}" destId="{633E0B02-4FC0-4175-BD22-0C3C21A3DE0C}" srcOrd="0" destOrd="0" presId="urn:microsoft.com/office/officeart/2008/layout/VerticalCurvedList"/>
    <dgm:cxn modelId="{DBAFA621-78EA-4246-8B09-BE5534F63478}" srcId="{A391BF19-2FCF-42C1-857B-30F559DE1B34}" destId="{0B74F1DF-9B4B-4345-9E8C-ECD0C5E4B6FB}" srcOrd="4" destOrd="0" parTransId="{B982D8E1-B1A8-4596-8E42-9BA47F134140}" sibTransId="{99045276-4D08-42DF-B433-5699A97843A0}"/>
    <dgm:cxn modelId="{89C2F52B-4C9F-4359-B8E3-27E11B0DE51A}" type="presOf" srcId="{4EC092F2-95D2-4950-B460-128BDED9E309}" destId="{E5C65D2D-D1AD-45B2-A55C-481655ECD7BE}" srcOrd="0" destOrd="0" presId="urn:microsoft.com/office/officeart/2008/layout/VerticalCurvedList"/>
    <dgm:cxn modelId="{2159C93C-9F7E-4368-95BF-569D770088D9}" type="presOf" srcId="{5FE5D853-65CE-4055-AD68-D992AF51D6C2}" destId="{BC978584-F189-45C3-A51D-1D84888E7908}" srcOrd="0" destOrd="0" presId="urn:microsoft.com/office/officeart/2008/layout/VerticalCurvedList"/>
    <dgm:cxn modelId="{0B961C60-3E89-4968-80C1-119D990A19C5}" type="presOf" srcId="{16D00D14-53A2-4DEE-9E35-8DF695E72031}" destId="{85D1FDF3-4980-4479-9686-C77ECC9D6C73}" srcOrd="0" destOrd="0" presId="urn:microsoft.com/office/officeart/2008/layout/VerticalCurvedList"/>
    <dgm:cxn modelId="{C24D8E66-E71C-44CA-B18D-816ADDD9046E}" type="presOf" srcId="{843C1EC3-2D72-4328-873B-E6469A40A7BB}" destId="{53C88B00-9C21-478C-891B-C4B0720E7122}" srcOrd="0" destOrd="0" presId="urn:microsoft.com/office/officeart/2008/layout/VerticalCurvedList"/>
    <dgm:cxn modelId="{0FEDC86A-B6B0-4A74-B533-9DF01600F04B}" type="presOf" srcId="{3AAF8F48-8507-462E-8A25-0B45403575D3}" destId="{6C858AFD-B3F1-4CD9-B19B-6CBF5BCC59BE}" srcOrd="0" destOrd="0" presId="urn:microsoft.com/office/officeart/2008/layout/VerticalCurvedList"/>
    <dgm:cxn modelId="{4034804C-B3A5-4E6A-B61B-8FADE6E4920B}" srcId="{A391BF19-2FCF-42C1-857B-30F559DE1B34}" destId="{3AAF8F48-8507-462E-8A25-0B45403575D3}" srcOrd="5" destOrd="0" parTransId="{3B6D1CF8-8F5B-49BE-B946-16D991D9E527}" sibTransId="{F4EB4064-B1DE-404A-B823-78B77957BE0D}"/>
    <dgm:cxn modelId="{3A3EC554-778C-427D-9640-FFF074347EA3}" srcId="{A391BF19-2FCF-42C1-857B-30F559DE1B34}" destId="{A5B0919E-93CB-4FA5-B98D-ABA6375A7BCB}" srcOrd="3" destOrd="0" parTransId="{7905645C-A9FB-4AEA-8F9A-A514291FADB6}" sibTransId="{3CC97DC3-6167-4F23-BE7A-E5036045EFF8}"/>
    <dgm:cxn modelId="{ED36BF9E-ACE8-46EF-89ED-26EE6F2F1BF1}" type="presOf" srcId="{0B74F1DF-9B4B-4345-9E8C-ECD0C5E4B6FB}" destId="{7FA87C79-ECF3-4ED3-8C22-0EB96ABC9D85}" srcOrd="0" destOrd="0" presId="urn:microsoft.com/office/officeart/2008/layout/VerticalCurvedList"/>
    <dgm:cxn modelId="{ECF569B3-1A0F-4EDC-962C-8099D2E6F794}" srcId="{A391BF19-2FCF-42C1-857B-30F559DE1B34}" destId="{5FE5D853-65CE-4055-AD68-D992AF51D6C2}" srcOrd="0" destOrd="0" parTransId="{1C0CC3D5-B981-4B76-85F3-837825F93B4F}" sibTransId="{843C1EC3-2D72-4328-873B-E6469A40A7BB}"/>
    <dgm:cxn modelId="{DE6BBEB4-121C-475E-94FA-8519C9F9FF54}" srcId="{A391BF19-2FCF-42C1-857B-30F559DE1B34}" destId="{16D00D14-53A2-4DEE-9E35-8DF695E72031}" srcOrd="1" destOrd="0" parTransId="{1BD4BE28-CF26-44F9-9304-23AA882870EA}" sibTransId="{60F5CC89-F4E7-4517-AAD9-58DDAEAB89C3}"/>
    <dgm:cxn modelId="{3AE162F5-0986-410B-8C52-B6AE8F4BC6B1}" type="presOf" srcId="{A5B0919E-93CB-4FA5-B98D-ABA6375A7BCB}" destId="{6FA1399B-93C1-4065-9D87-2B4C4C38062F}" srcOrd="0" destOrd="0" presId="urn:microsoft.com/office/officeart/2008/layout/VerticalCurvedList"/>
    <dgm:cxn modelId="{ECD46676-BE57-4520-8C95-AE62238C495C}" type="presParOf" srcId="{633E0B02-4FC0-4175-BD22-0C3C21A3DE0C}" destId="{88A1914F-E25E-41D2-B4B4-440D65583B12}" srcOrd="0" destOrd="0" presId="urn:microsoft.com/office/officeart/2008/layout/VerticalCurvedList"/>
    <dgm:cxn modelId="{5F3E4FBA-7A6A-481D-BB78-BD844B83CED3}" type="presParOf" srcId="{88A1914F-E25E-41D2-B4B4-440D65583B12}" destId="{9B976CB6-5EE0-4B7A-B012-E0263AA971ED}" srcOrd="0" destOrd="0" presId="urn:microsoft.com/office/officeart/2008/layout/VerticalCurvedList"/>
    <dgm:cxn modelId="{43C6581D-C47F-4CCA-A252-4B6551C80CEA}" type="presParOf" srcId="{9B976CB6-5EE0-4B7A-B012-E0263AA971ED}" destId="{0EBC9FD1-C938-4C1D-86F2-7CC6482FECC1}" srcOrd="0" destOrd="0" presId="urn:microsoft.com/office/officeart/2008/layout/VerticalCurvedList"/>
    <dgm:cxn modelId="{7AF7845D-39E5-429D-A896-CFD9D3CEEB3A}" type="presParOf" srcId="{9B976CB6-5EE0-4B7A-B012-E0263AA971ED}" destId="{53C88B00-9C21-478C-891B-C4B0720E7122}" srcOrd="1" destOrd="0" presId="urn:microsoft.com/office/officeart/2008/layout/VerticalCurvedList"/>
    <dgm:cxn modelId="{12B15AD7-0905-4CA1-A30A-26D7EB828445}" type="presParOf" srcId="{9B976CB6-5EE0-4B7A-B012-E0263AA971ED}" destId="{C8492BE7-EEC0-443E-A405-A88A37728CF3}" srcOrd="2" destOrd="0" presId="urn:microsoft.com/office/officeart/2008/layout/VerticalCurvedList"/>
    <dgm:cxn modelId="{1AB00CAE-81A6-4223-B222-BC314A26AF76}" type="presParOf" srcId="{9B976CB6-5EE0-4B7A-B012-E0263AA971ED}" destId="{08B8B7CA-03AC-4442-A109-5A9DBDA857D1}" srcOrd="3" destOrd="0" presId="urn:microsoft.com/office/officeart/2008/layout/VerticalCurvedList"/>
    <dgm:cxn modelId="{CFC1827B-621B-4DDE-9DE3-207384663B39}" type="presParOf" srcId="{88A1914F-E25E-41D2-B4B4-440D65583B12}" destId="{BC978584-F189-45C3-A51D-1D84888E7908}" srcOrd="1" destOrd="0" presId="urn:microsoft.com/office/officeart/2008/layout/VerticalCurvedList"/>
    <dgm:cxn modelId="{6AFC28B8-12A6-4CC1-B0D6-989D9EE4D64E}" type="presParOf" srcId="{88A1914F-E25E-41D2-B4B4-440D65583B12}" destId="{D6DF9C3C-7CA6-4A74-971F-45938E44D76E}" srcOrd="2" destOrd="0" presId="urn:microsoft.com/office/officeart/2008/layout/VerticalCurvedList"/>
    <dgm:cxn modelId="{77F90EFA-AB00-4539-83DC-881FECE4FFE0}" type="presParOf" srcId="{D6DF9C3C-7CA6-4A74-971F-45938E44D76E}" destId="{6230FFA4-A0CC-4603-9439-46D13515592F}" srcOrd="0" destOrd="0" presId="urn:microsoft.com/office/officeart/2008/layout/VerticalCurvedList"/>
    <dgm:cxn modelId="{988C9637-23E4-4003-9488-D087F2BF2B76}" type="presParOf" srcId="{88A1914F-E25E-41D2-B4B4-440D65583B12}" destId="{85D1FDF3-4980-4479-9686-C77ECC9D6C73}" srcOrd="3" destOrd="0" presId="urn:microsoft.com/office/officeart/2008/layout/VerticalCurvedList"/>
    <dgm:cxn modelId="{E825F199-BD1D-498E-8469-FE188CA0E6AC}" type="presParOf" srcId="{88A1914F-E25E-41D2-B4B4-440D65583B12}" destId="{CF9930EB-DAAC-4105-A00A-AA63BD533C99}" srcOrd="4" destOrd="0" presId="urn:microsoft.com/office/officeart/2008/layout/VerticalCurvedList"/>
    <dgm:cxn modelId="{3FFB7CCF-65FB-4366-8C54-CF0AE820E31A}" type="presParOf" srcId="{CF9930EB-DAAC-4105-A00A-AA63BD533C99}" destId="{19CB2109-EED2-4298-88B6-B9385A42A73C}" srcOrd="0" destOrd="0" presId="urn:microsoft.com/office/officeart/2008/layout/VerticalCurvedList"/>
    <dgm:cxn modelId="{0366DDB4-A16A-45FA-9CFF-A0D611819232}" type="presParOf" srcId="{88A1914F-E25E-41D2-B4B4-440D65583B12}" destId="{E5C65D2D-D1AD-45B2-A55C-481655ECD7BE}" srcOrd="5" destOrd="0" presId="urn:microsoft.com/office/officeart/2008/layout/VerticalCurvedList"/>
    <dgm:cxn modelId="{F6B0F11B-7D91-4A18-89F8-8D95EE5E8A31}" type="presParOf" srcId="{88A1914F-E25E-41D2-B4B4-440D65583B12}" destId="{420454AF-89D9-41A0-8D7B-808D80D8B506}" srcOrd="6" destOrd="0" presId="urn:microsoft.com/office/officeart/2008/layout/VerticalCurvedList"/>
    <dgm:cxn modelId="{BF98D9B0-D60C-465C-B264-279DD303DF38}" type="presParOf" srcId="{420454AF-89D9-41A0-8D7B-808D80D8B506}" destId="{8E41255E-E0D1-4E9D-A1AB-BDD94583E088}" srcOrd="0" destOrd="0" presId="urn:microsoft.com/office/officeart/2008/layout/VerticalCurvedList"/>
    <dgm:cxn modelId="{07AE9867-889B-40F7-9192-A316E8C0442B}" type="presParOf" srcId="{88A1914F-E25E-41D2-B4B4-440D65583B12}" destId="{6FA1399B-93C1-4065-9D87-2B4C4C38062F}" srcOrd="7" destOrd="0" presId="urn:microsoft.com/office/officeart/2008/layout/VerticalCurvedList"/>
    <dgm:cxn modelId="{62B1BDA8-BC10-4553-9FB8-C432920AEC61}" type="presParOf" srcId="{88A1914F-E25E-41D2-B4B4-440D65583B12}" destId="{1F469B26-CA3D-4AD8-B138-6FB5C5060702}" srcOrd="8" destOrd="0" presId="urn:microsoft.com/office/officeart/2008/layout/VerticalCurvedList"/>
    <dgm:cxn modelId="{EE19C6C6-678E-49EB-BA34-E999B25AAB43}" type="presParOf" srcId="{1F469B26-CA3D-4AD8-B138-6FB5C5060702}" destId="{7840941C-4E1E-4016-9BEA-2087D2B279A5}" srcOrd="0" destOrd="0" presId="urn:microsoft.com/office/officeart/2008/layout/VerticalCurvedList"/>
    <dgm:cxn modelId="{2DE1BE84-6475-4842-B75D-51B20A834078}" type="presParOf" srcId="{88A1914F-E25E-41D2-B4B4-440D65583B12}" destId="{7FA87C79-ECF3-4ED3-8C22-0EB96ABC9D85}" srcOrd="9" destOrd="0" presId="urn:microsoft.com/office/officeart/2008/layout/VerticalCurvedList"/>
    <dgm:cxn modelId="{9A5AC863-E5F0-4EFA-817E-674CC036E1F0}" type="presParOf" srcId="{88A1914F-E25E-41D2-B4B4-440D65583B12}" destId="{8F7ACECB-4ACE-4EBF-A377-133982D023F9}" srcOrd="10" destOrd="0" presId="urn:microsoft.com/office/officeart/2008/layout/VerticalCurvedList"/>
    <dgm:cxn modelId="{ADAC9C83-B0E3-453B-B0AD-98B933CD76DE}" type="presParOf" srcId="{8F7ACECB-4ACE-4EBF-A377-133982D023F9}" destId="{BBD1D983-2432-46C6-8563-B43F3C98B092}" srcOrd="0" destOrd="0" presId="urn:microsoft.com/office/officeart/2008/layout/VerticalCurvedList"/>
    <dgm:cxn modelId="{8E438A01-022B-4388-BE19-CF8168083C2D}" type="presParOf" srcId="{88A1914F-E25E-41D2-B4B4-440D65583B12}" destId="{6C858AFD-B3F1-4CD9-B19B-6CBF5BCC59BE}" srcOrd="11" destOrd="0" presId="urn:microsoft.com/office/officeart/2008/layout/VerticalCurvedList"/>
    <dgm:cxn modelId="{A78E2D46-FD9F-44C1-966B-FAAD18B335C9}" type="presParOf" srcId="{88A1914F-E25E-41D2-B4B4-440D65583B12}" destId="{A0040305-E57B-40AF-BBD2-41A7D235AF0E}" srcOrd="12" destOrd="0" presId="urn:microsoft.com/office/officeart/2008/layout/VerticalCurvedList"/>
    <dgm:cxn modelId="{39C22F89-1980-425B-9783-43A41A163FAA}" type="presParOf" srcId="{A0040305-E57B-40AF-BBD2-41A7D235AF0E}" destId="{E0649849-D027-43B6-A879-B6DADC114081}" srcOrd="0" destOrd="0" presId="urn:microsoft.com/office/officeart/2008/layout/VerticalCurvedLis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/>
      <dgm:spPr/>
      <dgm:t>
        <a:bodyPr/>
        <a:lstStyle/>
        <a:p>
          <a:r>
            <a:rPr lang="es-ES" b="0" dirty="0" err="1">
              <a:solidFill>
                <a:srgbClr val="A0B9C4"/>
              </a:solidFill>
              <a:effectLst/>
              <a:latin typeface="DejaVu Sans Mono"/>
            </a:rPr>
            <a:t>space-around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1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1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/>
      <dgm:spPr/>
      <dgm:t>
        <a:bodyPr/>
        <a:lstStyle/>
        <a:p>
          <a:r>
            <a:rPr lang="es-ES" b="0" dirty="0" err="1">
              <a:solidFill>
                <a:srgbClr val="A0B9C4"/>
              </a:solidFill>
              <a:effectLst/>
              <a:latin typeface="DejaVu Sans Mono"/>
            </a:rPr>
            <a:t>space-evenly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1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1" custLinFactNeighborX="0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/>
      <dgm:spPr/>
      <dgm:t>
        <a:bodyPr/>
        <a:lstStyle/>
        <a:p>
          <a:r>
            <a:rPr lang="es-ES" b="0" dirty="0" err="1">
              <a:solidFill>
                <a:srgbClr val="A0B9C4"/>
              </a:solidFill>
              <a:effectLst/>
              <a:latin typeface="DejaVu Sans Mono"/>
            </a:rPr>
            <a:t>space-between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1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1" custLinFactNeighborX="0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/>
      <dgm:spPr/>
      <dgm:t>
        <a:bodyPr/>
        <a:lstStyle/>
        <a:p>
          <a:r>
            <a:rPr lang="es-ES" b="0" dirty="0" err="1">
              <a:solidFill>
                <a:srgbClr val="A0B9C4"/>
              </a:solidFill>
              <a:effectLst/>
              <a:latin typeface="DejaVu Sans Mono"/>
            </a:rPr>
            <a:t>flex-start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lIns="7200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000" b="0" i="0" kern="1200" dirty="0"/>
            <a:t>posiciona los elementos al inicio de su espacio vertical y/o horizontal.</a:t>
          </a:r>
          <a:endParaRPr lang="es-ES" sz="10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1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1" custLinFactNeighborX="0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/>
      <dgm:spPr/>
      <dgm:t>
        <a:bodyPr/>
        <a:lstStyle/>
        <a:p>
          <a:r>
            <a:rPr lang="es-ES" b="0" dirty="0" err="1">
              <a:solidFill>
                <a:srgbClr val="A0B9C4"/>
              </a:solidFill>
              <a:effectLst/>
              <a:latin typeface="DejaVu Sans Mono"/>
            </a:rPr>
            <a:t>flex-end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lIns="7200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000" b="0" i="0" kern="1200" dirty="0"/>
            <a:t>posiciona los elementos al final de su espacio vertical y/o horizontal.</a:t>
          </a:r>
          <a:endParaRPr lang="es-ES" sz="10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1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1" custLinFactNeighborX="0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/>
      <dgm:spPr/>
      <dgm:t>
        <a:bodyPr/>
        <a:lstStyle/>
        <a:p>
          <a:r>
            <a:rPr lang="es-ES" b="0" dirty="0">
              <a:solidFill>
                <a:srgbClr val="A0B9C4"/>
              </a:solidFill>
              <a:effectLst/>
              <a:latin typeface="DejaVu Sans Mono"/>
            </a:rPr>
            <a:t>center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lIns="7200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000" b="0" i="0" kern="1200" dirty="0"/>
            <a:t>posiciona los elementos en el centro de su espacio vertical y/o horizontal.</a:t>
          </a:r>
          <a:endParaRPr lang="es-ES" sz="10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1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1" custLinFactNeighborX="0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/>
      <dgm:spPr/>
      <dgm:t>
        <a:bodyPr/>
        <a:lstStyle/>
        <a:p>
          <a:r>
            <a:rPr lang="es-ES" b="0" dirty="0" err="1">
              <a:solidFill>
                <a:srgbClr val="A0B9C4"/>
              </a:solidFill>
              <a:effectLst/>
              <a:latin typeface="DejaVu Sans Mono"/>
            </a:rPr>
            <a:t>stretch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lIns="7200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s-ES" sz="10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1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1" custLinFactNeighborX="0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 custT="1"/>
      <dgm:spPr/>
      <dgm:t>
        <a:bodyPr/>
        <a:lstStyle/>
        <a:p>
          <a:r>
            <a:rPr lang="es-ES" sz="1600" b="0" dirty="0" err="1">
              <a:solidFill>
                <a:srgbClr val="A0B9C4"/>
              </a:solidFill>
              <a:effectLst/>
              <a:latin typeface="DejaVu Sans Mono"/>
            </a:rPr>
            <a:t>row</a:t>
          </a:r>
          <a:r>
            <a:rPr lang="es-ES" sz="1600" b="0" dirty="0">
              <a:solidFill>
                <a:srgbClr val="A0B9C4"/>
              </a:solidFill>
              <a:effectLst/>
              <a:latin typeface="DejaVu Sans Mono"/>
            </a:rPr>
            <a:t>-gap</a:t>
          </a:r>
          <a:r>
            <a:rPr lang="es-ES" sz="1600" b="0" dirty="0">
              <a:solidFill>
                <a:srgbClr val="A7A2A2"/>
              </a:solidFill>
              <a:effectLst/>
              <a:latin typeface="DejaVu Sans Mono"/>
            </a:rPr>
            <a:t>:</a:t>
          </a:r>
          <a:r>
            <a:rPr lang="es-ES" sz="1600" b="0" dirty="0">
              <a:solidFill>
                <a:srgbClr val="E6E6E6"/>
              </a:solidFill>
              <a:effectLst/>
              <a:latin typeface="DejaVu Sans Mono"/>
            </a:rPr>
            <a:t> </a:t>
          </a:r>
          <a:r>
            <a:rPr lang="es-ES" sz="1600" b="0" dirty="0">
              <a:solidFill>
                <a:srgbClr val="FFCC95"/>
              </a:solidFill>
              <a:effectLst/>
              <a:latin typeface="DejaVu Sans Mono"/>
            </a:rPr>
            <a:t>10</a:t>
          </a:r>
          <a:r>
            <a:rPr lang="es-ES" sz="1600" b="0" dirty="0">
              <a:solidFill>
                <a:srgbClr val="FF2C6B"/>
              </a:solidFill>
              <a:effectLst/>
              <a:latin typeface="DejaVu Sans Mono"/>
            </a:rPr>
            <a:t>px</a:t>
          </a:r>
          <a:r>
            <a:rPr lang="es-ES" sz="1600" b="0" dirty="0">
              <a:solidFill>
                <a:srgbClr val="A7A2A2"/>
              </a:solidFill>
              <a:effectLst/>
              <a:latin typeface="DejaVu Sans Mono"/>
            </a:rPr>
            <a:t>;</a:t>
          </a:r>
          <a:endParaRPr lang="es-ES" sz="16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1400" b="0" i="0" kern="1200" dirty="0"/>
            <a:t>establece la separación entre filas</a:t>
          </a:r>
          <a:endParaRPr lang="es-ES" sz="14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42262C5B-7D42-4953-902C-5FE1315ADCA1}">
      <dgm:prSet phldrT="[Texto]" custT="1"/>
      <dgm:spPr/>
      <dgm:t>
        <a:bodyPr/>
        <a:lstStyle/>
        <a:p>
          <a:r>
            <a:rPr lang="es-ES" sz="1600" b="0" dirty="0" err="1">
              <a:solidFill>
                <a:srgbClr val="A0B9C4"/>
              </a:solidFill>
              <a:effectLst/>
              <a:latin typeface="DejaVu Sans Mono"/>
            </a:rPr>
            <a:t>column</a:t>
          </a:r>
          <a:r>
            <a:rPr lang="es-ES" sz="1600" b="0" dirty="0">
              <a:solidFill>
                <a:srgbClr val="A0B9C4"/>
              </a:solidFill>
              <a:effectLst/>
              <a:latin typeface="DejaVu Sans Mono"/>
            </a:rPr>
            <a:t>-gap</a:t>
          </a:r>
          <a:r>
            <a:rPr lang="es-ES" sz="1600" b="0" dirty="0">
              <a:solidFill>
                <a:srgbClr val="A7A2A2"/>
              </a:solidFill>
              <a:effectLst/>
              <a:latin typeface="DejaVu Sans Mono"/>
            </a:rPr>
            <a:t>:</a:t>
          </a:r>
          <a:r>
            <a:rPr lang="es-ES" sz="1600" b="0" dirty="0">
              <a:solidFill>
                <a:srgbClr val="E6E6E6"/>
              </a:solidFill>
              <a:effectLst/>
              <a:latin typeface="DejaVu Sans Mono"/>
            </a:rPr>
            <a:t> </a:t>
          </a:r>
          <a:r>
            <a:rPr lang="es-ES" sz="1600" b="0" dirty="0">
              <a:solidFill>
                <a:srgbClr val="FFCC95"/>
              </a:solidFill>
              <a:effectLst/>
              <a:latin typeface="DejaVu Sans Mono"/>
            </a:rPr>
            <a:t>10</a:t>
          </a:r>
          <a:r>
            <a:rPr lang="es-ES" sz="1600" b="0" dirty="0">
              <a:solidFill>
                <a:srgbClr val="FF2C6B"/>
              </a:solidFill>
              <a:effectLst/>
              <a:latin typeface="DejaVu Sans Mono"/>
            </a:rPr>
            <a:t>px</a:t>
          </a:r>
          <a:r>
            <a:rPr lang="es-ES" sz="1600" b="0" dirty="0">
              <a:solidFill>
                <a:srgbClr val="A7A2A2"/>
              </a:solidFill>
              <a:effectLst/>
              <a:latin typeface="DejaVu Sans Mono"/>
            </a:rPr>
            <a:t>;</a:t>
          </a:r>
          <a:endParaRPr lang="es-ES" sz="16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146E283E-D98F-4334-961C-1EFAB864DB71}" type="parTrans" cxnId="{3D60B43C-919A-4CBC-88DA-B7C420FB50B6}">
      <dgm:prSet/>
      <dgm:spPr/>
      <dgm:t>
        <a:bodyPr/>
        <a:lstStyle/>
        <a:p>
          <a:endParaRPr lang="es-ES"/>
        </a:p>
      </dgm:t>
    </dgm:pt>
    <dgm:pt modelId="{53DF0544-7CE2-46FB-B56F-66EC6648EFF1}" type="sibTrans" cxnId="{3D60B43C-919A-4CBC-88DA-B7C420FB50B6}">
      <dgm:prSet/>
      <dgm:spPr/>
      <dgm:t>
        <a:bodyPr/>
        <a:lstStyle/>
        <a:p>
          <a:endParaRPr lang="es-ES"/>
        </a:p>
      </dgm:t>
    </dgm:pt>
    <dgm:pt modelId="{D9EF8D01-90B0-4C89-99B2-01FCCF08F4E6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>
            <a:buNone/>
          </a:pPr>
          <a:r>
            <a:rPr lang="es-ES" sz="1200" b="0" i="0" kern="1200" dirty="0"/>
            <a:t>establece la separación entre columnas</a:t>
          </a:r>
          <a:endParaRPr lang="es-ES" sz="1200" kern="1200" dirty="0"/>
        </a:p>
      </dgm:t>
    </dgm:pt>
    <dgm:pt modelId="{C77F7EDB-EAED-43DC-B0D9-04C50929D50E}" type="parTrans" cxnId="{EFE6E77B-EAD6-433E-B133-610DA9B9016F}">
      <dgm:prSet/>
      <dgm:spPr/>
      <dgm:t>
        <a:bodyPr/>
        <a:lstStyle/>
        <a:p>
          <a:endParaRPr lang="es-ES"/>
        </a:p>
      </dgm:t>
    </dgm:pt>
    <dgm:pt modelId="{7CFE55CC-CB34-459E-BD8D-AEEFF22007AF}" type="sibTrans" cxnId="{EFE6E77B-EAD6-433E-B133-610DA9B9016F}">
      <dgm:prSet/>
      <dgm:spPr/>
      <dgm:t>
        <a:bodyPr/>
        <a:lstStyle/>
        <a:p>
          <a:endParaRPr lang="es-ES"/>
        </a:p>
      </dgm:t>
    </dgm:pt>
    <dgm:pt modelId="{4BD4A416-0625-4B4A-AD77-E1DE62DED262}">
      <dgm:prSet custT="1"/>
      <dgm:spPr/>
      <dgm:t>
        <a:bodyPr/>
        <a:lstStyle/>
        <a:p>
          <a:r>
            <a:rPr lang="es-ES" sz="1600" b="0" dirty="0">
              <a:solidFill>
                <a:srgbClr val="A0B9C4"/>
              </a:solidFill>
              <a:effectLst/>
              <a:latin typeface="DejaVu Sans Mono"/>
            </a:rPr>
            <a:t>gap</a:t>
          </a:r>
          <a:r>
            <a:rPr lang="es-ES" sz="1600" b="0" dirty="0">
              <a:solidFill>
                <a:srgbClr val="A7A2A2"/>
              </a:solidFill>
              <a:effectLst/>
              <a:latin typeface="DejaVu Sans Mono"/>
            </a:rPr>
            <a:t>:</a:t>
          </a:r>
          <a:r>
            <a:rPr lang="es-ES" sz="1600" b="0" dirty="0">
              <a:solidFill>
                <a:srgbClr val="E6E6E6"/>
              </a:solidFill>
              <a:effectLst/>
              <a:latin typeface="DejaVu Sans Mono"/>
            </a:rPr>
            <a:t> </a:t>
          </a:r>
          <a:r>
            <a:rPr lang="es-ES" sz="1600" b="0" dirty="0">
              <a:solidFill>
                <a:srgbClr val="FFCC95"/>
              </a:solidFill>
              <a:effectLst/>
              <a:latin typeface="DejaVu Sans Mono"/>
            </a:rPr>
            <a:t>10</a:t>
          </a:r>
          <a:r>
            <a:rPr lang="es-ES" sz="1600" b="0" dirty="0">
              <a:solidFill>
                <a:srgbClr val="FF2C6B"/>
              </a:solidFill>
              <a:effectLst/>
              <a:latin typeface="DejaVu Sans Mono"/>
            </a:rPr>
            <a:t>px </a:t>
          </a:r>
          <a:r>
            <a:rPr lang="es-ES" sz="1600" b="0" dirty="0" err="1">
              <a:solidFill>
                <a:srgbClr val="FFCC95"/>
              </a:solidFill>
              <a:effectLst/>
              <a:latin typeface="DejaVu Sans Mono"/>
            </a:rPr>
            <a:t>10</a:t>
          </a:r>
          <a:r>
            <a:rPr lang="es-ES" sz="1600" b="0" dirty="0" err="1">
              <a:solidFill>
                <a:srgbClr val="FF2C6B"/>
              </a:solidFill>
              <a:effectLst/>
              <a:latin typeface="DejaVu Sans Mono"/>
            </a:rPr>
            <a:t>px</a:t>
          </a:r>
          <a:r>
            <a:rPr lang="es-ES" sz="1600" b="0" dirty="0">
              <a:solidFill>
                <a:srgbClr val="A7A2A2"/>
              </a:solidFill>
              <a:effectLst/>
              <a:latin typeface="DejaVu Sans Mono"/>
            </a:rPr>
            <a:t>;</a:t>
          </a:r>
          <a:endParaRPr lang="es-ES" sz="1600" dirty="0"/>
        </a:p>
      </dgm:t>
    </dgm:pt>
    <dgm:pt modelId="{637864E9-ADEC-4A7F-88CF-8688E9C8684C}" type="parTrans" cxnId="{2B591233-5721-4517-8E6E-8A67689E13DE}">
      <dgm:prSet/>
      <dgm:spPr/>
      <dgm:t>
        <a:bodyPr/>
        <a:lstStyle/>
        <a:p>
          <a:endParaRPr lang="es-ES"/>
        </a:p>
      </dgm:t>
    </dgm:pt>
    <dgm:pt modelId="{007DA90E-6393-419B-A8EE-D42A9F268417}" type="sibTrans" cxnId="{2B591233-5721-4517-8E6E-8A67689E13DE}">
      <dgm:prSet/>
      <dgm:spPr/>
      <dgm:t>
        <a:bodyPr/>
        <a:lstStyle/>
        <a:p>
          <a:endParaRPr lang="es-ES"/>
        </a:p>
      </dgm:t>
    </dgm:pt>
    <dgm:pt modelId="{00AECBE8-D77F-433C-A9AA-C6C60BFA3781}">
      <dgm:prSet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>
            <a:buNone/>
          </a:pPr>
          <a:r>
            <a:rPr lang="es-ES" sz="1000" b="0" i="0" kern="1200" dirty="0"/>
            <a:t> </a:t>
          </a:r>
          <a:r>
            <a:rPr lang="es-ES" sz="1000" b="1" i="0" kern="1200" dirty="0" err="1"/>
            <a:t>Shorthand</a:t>
          </a:r>
          <a:r>
            <a:rPr lang="es-ES" sz="1000" b="0" i="0" kern="1200" dirty="0"/>
            <a:t>. Establece la separación entre filas y columnas, si sólo se proporciona un valor este se aplica para ambas</a:t>
          </a:r>
          <a:endParaRPr lang="es-ES" sz="1000" kern="1200" dirty="0"/>
        </a:p>
      </dgm:t>
    </dgm:pt>
    <dgm:pt modelId="{268F7EFE-D2CD-4C7D-8040-0F84C497332D}" type="parTrans" cxnId="{95E98158-2DF8-4E2C-8DED-589A8698D460}">
      <dgm:prSet/>
      <dgm:spPr/>
      <dgm:t>
        <a:bodyPr/>
        <a:lstStyle/>
        <a:p>
          <a:endParaRPr lang="es-ES"/>
        </a:p>
      </dgm:t>
    </dgm:pt>
    <dgm:pt modelId="{D8532266-309F-4D43-AA93-BB506A16D7CF}" type="sibTrans" cxnId="{95E98158-2DF8-4E2C-8DED-589A8698D460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3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3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  <dgm:pt modelId="{8F38A832-4B32-49FF-8727-63047A2CDBDE}" type="pres">
      <dgm:prSet presAssocID="{552791E3-8044-45E3-A6A9-CE2580190032}" presName="spacing" presStyleCnt="0"/>
      <dgm:spPr/>
    </dgm:pt>
    <dgm:pt modelId="{44F4DEFF-990B-4ACF-BD81-B79C8562AF7B}" type="pres">
      <dgm:prSet presAssocID="{42262C5B-7D42-4953-902C-5FE1315ADCA1}" presName="linNode" presStyleCnt="0"/>
      <dgm:spPr/>
    </dgm:pt>
    <dgm:pt modelId="{40B7D956-CD0E-4559-A36D-7B18F856A052}" type="pres">
      <dgm:prSet presAssocID="{42262C5B-7D42-4953-902C-5FE1315ADCA1}" presName="parentShp" presStyleLbl="node1" presStyleIdx="1" presStyleCnt="3">
        <dgm:presLayoutVars>
          <dgm:bulletEnabled val="1"/>
        </dgm:presLayoutVars>
      </dgm:prSet>
      <dgm:spPr/>
    </dgm:pt>
    <dgm:pt modelId="{C41E6A53-42AB-4CE4-A56B-DD8F34D8BCA1}" type="pres">
      <dgm:prSet presAssocID="{42262C5B-7D42-4953-902C-5FE1315ADCA1}" presName="childShp" presStyleLbl="bgAccFollowNode1" presStyleIdx="1" presStyleCnt="3">
        <dgm:presLayoutVars>
          <dgm:bulletEnabled val="1"/>
        </dgm:presLayoutVars>
      </dgm:prSet>
      <dgm:spPr>
        <a:xfrm>
          <a:off x="3323834" y="394890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  <dgm:pt modelId="{6D5D849C-4321-4868-8723-594E8F254FA6}" type="pres">
      <dgm:prSet presAssocID="{53DF0544-7CE2-46FB-B56F-66EC6648EFF1}" presName="spacing" presStyleCnt="0"/>
      <dgm:spPr/>
    </dgm:pt>
    <dgm:pt modelId="{8477260C-5B66-43A9-89B9-7B706AF450DE}" type="pres">
      <dgm:prSet presAssocID="{4BD4A416-0625-4B4A-AD77-E1DE62DED262}" presName="linNode" presStyleCnt="0"/>
      <dgm:spPr/>
    </dgm:pt>
    <dgm:pt modelId="{553003B8-FEFB-4FB8-9B0B-D537062FBACA}" type="pres">
      <dgm:prSet presAssocID="{4BD4A416-0625-4B4A-AD77-E1DE62DED262}" presName="parentShp" presStyleLbl="node1" presStyleIdx="2" presStyleCnt="3" custLinFactNeighborY="17797">
        <dgm:presLayoutVars>
          <dgm:bulletEnabled val="1"/>
        </dgm:presLayoutVars>
      </dgm:prSet>
      <dgm:spPr/>
    </dgm:pt>
    <dgm:pt modelId="{55677D48-50A1-42BA-A0B9-0CE1382523E8}" type="pres">
      <dgm:prSet presAssocID="{4BD4A416-0625-4B4A-AD77-E1DE62DED262}" presName="childShp" presStyleLbl="bgAccFollowNode1" presStyleIdx="2" presStyleCnt="3">
        <dgm:presLayoutVars>
          <dgm:bulletEnabled val="1"/>
        </dgm:presLayoutVars>
      </dgm:prSet>
      <dgm:spPr>
        <a:xfrm>
          <a:off x="3323834" y="78785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2B591233-5721-4517-8E6E-8A67689E13DE}" srcId="{355869D1-27B1-4543-A811-A26FCA14F71B}" destId="{4BD4A416-0625-4B4A-AD77-E1DE62DED262}" srcOrd="2" destOrd="0" parTransId="{637864E9-ADEC-4A7F-88CF-8688E9C8684C}" sibTransId="{007DA90E-6393-419B-A8EE-D42A9F268417}"/>
    <dgm:cxn modelId="{3D60B43C-919A-4CBC-88DA-B7C420FB50B6}" srcId="{355869D1-27B1-4543-A811-A26FCA14F71B}" destId="{42262C5B-7D42-4953-902C-5FE1315ADCA1}" srcOrd="1" destOrd="0" parTransId="{146E283E-D98F-4334-961C-1EFAB864DB71}" sibTransId="{53DF0544-7CE2-46FB-B56F-66EC6648EFF1}"/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B8E36E74-48EE-47B8-B8FF-9BC88885F668}" type="presOf" srcId="{4BD4A416-0625-4B4A-AD77-E1DE62DED262}" destId="{553003B8-FEFB-4FB8-9B0B-D537062FBACA}" srcOrd="0" destOrd="0" presId="urn:microsoft.com/office/officeart/2005/8/layout/vList6"/>
    <dgm:cxn modelId="{95E98158-2DF8-4E2C-8DED-589A8698D460}" srcId="{4BD4A416-0625-4B4A-AD77-E1DE62DED262}" destId="{00AECBE8-D77F-433C-A9AA-C6C60BFA3781}" srcOrd="0" destOrd="0" parTransId="{268F7EFE-D2CD-4C7D-8040-0F84C497332D}" sibTransId="{D8532266-309F-4D43-AA93-BB506A16D7CF}"/>
    <dgm:cxn modelId="{EFE6E77B-EAD6-433E-B133-610DA9B9016F}" srcId="{42262C5B-7D42-4953-902C-5FE1315ADCA1}" destId="{D9EF8D01-90B0-4C89-99B2-01FCCF08F4E6}" srcOrd="0" destOrd="0" parTransId="{C77F7EDB-EAED-43DC-B0D9-04C50929D50E}" sibTransId="{7CFE55CC-CB34-459E-BD8D-AEEFF22007AF}"/>
    <dgm:cxn modelId="{8581E28A-8DAC-493F-A36F-5BE9D54F71D9}" type="presOf" srcId="{42262C5B-7D42-4953-902C-5FE1315ADCA1}" destId="{40B7D956-CD0E-4559-A36D-7B18F856A052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ED33F99A-A757-4256-B7AC-BFD9983AE68F}" type="presOf" srcId="{D9EF8D01-90B0-4C89-99B2-01FCCF08F4E6}" destId="{C41E6A53-42AB-4CE4-A56B-DD8F34D8BCA1}" srcOrd="0" destOrd="0" presId="urn:microsoft.com/office/officeart/2005/8/layout/vList6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15D798B3-8DFE-47B6-B8AE-1E60BB3C170E}" type="presOf" srcId="{00AECBE8-D77F-433C-A9AA-C6C60BFA3781}" destId="{55677D48-50A1-42BA-A0B9-0CE1382523E8}" srcOrd="0" destOrd="0" presId="urn:microsoft.com/office/officeart/2005/8/layout/vList6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  <dgm:cxn modelId="{D6438CCF-8442-455C-AB13-BD230DF4EEA1}" type="presParOf" srcId="{5A9FBAA6-B836-4C5C-8B88-5772B3071032}" destId="{8F38A832-4B32-49FF-8727-63047A2CDBDE}" srcOrd="1" destOrd="0" presId="urn:microsoft.com/office/officeart/2005/8/layout/vList6"/>
    <dgm:cxn modelId="{DBAA3A4A-954B-4A6A-AE1D-674B9861244C}" type="presParOf" srcId="{5A9FBAA6-B836-4C5C-8B88-5772B3071032}" destId="{44F4DEFF-990B-4ACF-BD81-B79C8562AF7B}" srcOrd="2" destOrd="0" presId="urn:microsoft.com/office/officeart/2005/8/layout/vList6"/>
    <dgm:cxn modelId="{2614C5AD-2259-4A97-8FBE-D7149A21CE7D}" type="presParOf" srcId="{44F4DEFF-990B-4ACF-BD81-B79C8562AF7B}" destId="{40B7D956-CD0E-4559-A36D-7B18F856A052}" srcOrd="0" destOrd="0" presId="urn:microsoft.com/office/officeart/2005/8/layout/vList6"/>
    <dgm:cxn modelId="{A12C7D9A-48D6-4CEF-B02C-33E82D69A2E1}" type="presParOf" srcId="{44F4DEFF-990B-4ACF-BD81-B79C8562AF7B}" destId="{C41E6A53-42AB-4CE4-A56B-DD8F34D8BCA1}" srcOrd="1" destOrd="0" presId="urn:microsoft.com/office/officeart/2005/8/layout/vList6"/>
    <dgm:cxn modelId="{C888296D-91A0-496F-82ED-24CF90142FF3}" type="presParOf" srcId="{5A9FBAA6-B836-4C5C-8B88-5772B3071032}" destId="{6D5D849C-4321-4868-8723-594E8F254FA6}" srcOrd="3" destOrd="0" presId="urn:microsoft.com/office/officeart/2005/8/layout/vList6"/>
    <dgm:cxn modelId="{E1B70E22-4108-494A-839E-FF3D375408CD}" type="presParOf" srcId="{5A9FBAA6-B836-4C5C-8B88-5772B3071032}" destId="{8477260C-5B66-43A9-89B9-7B706AF450DE}" srcOrd="4" destOrd="0" presId="urn:microsoft.com/office/officeart/2005/8/layout/vList6"/>
    <dgm:cxn modelId="{DDB97C50-1A5A-424E-A675-2638497EDA4D}" type="presParOf" srcId="{8477260C-5B66-43A9-89B9-7B706AF450DE}" destId="{553003B8-FEFB-4FB8-9B0B-D537062FBACA}" srcOrd="0" destOrd="0" presId="urn:microsoft.com/office/officeart/2005/8/layout/vList6"/>
    <dgm:cxn modelId="{81C5BE84-1B23-4642-80A8-DD88585E088A}" type="presParOf" srcId="{8477260C-5B66-43A9-89B9-7B706AF450DE}" destId="{55677D48-50A1-42BA-A0B9-0CE1382523E8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/>
      <dgm:spPr/>
      <dgm:t>
        <a:bodyPr/>
        <a:lstStyle/>
        <a:p>
          <a:r>
            <a:rPr lang="es-ES" b="0" dirty="0" err="1">
              <a:solidFill>
                <a:srgbClr val="A0B9C4"/>
              </a:solidFill>
              <a:effectLst/>
              <a:latin typeface="DejaVu Sans Mono"/>
            </a:rPr>
            <a:t>grid-row</a:t>
          </a:r>
          <a:r>
            <a:rPr lang="es-ES" b="0" dirty="0">
              <a:solidFill>
                <a:srgbClr val="A7A2A2"/>
              </a:solidFill>
              <a:effectLst/>
              <a:latin typeface="DejaVu Sans Mono"/>
            </a:rPr>
            <a:t>:</a:t>
          </a:r>
          <a:r>
            <a:rPr lang="es-ES" b="0" dirty="0">
              <a:solidFill>
                <a:srgbClr val="E6E6E6"/>
              </a:solidFill>
              <a:effectLst/>
              <a:latin typeface="DejaVu Sans Mono"/>
            </a:rPr>
            <a:t> </a:t>
          </a:r>
          <a:r>
            <a:rPr lang="es-ES" b="0" dirty="0">
              <a:solidFill>
                <a:srgbClr val="FFCC95"/>
              </a:solidFill>
              <a:effectLst/>
              <a:latin typeface="DejaVu Sans Mono"/>
            </a:rPr>
            <a:t>1</a:t>
          </a:r>
          <a:r>
            <a:rPr lang="es-ES" b="0" dirty="0">
              <a:solidFill>
                <a:srgbClr val="7CC0D1"/>
              </a:solidFill>
              <a:effectLst/>
              <a:latin typeface="DejaVu Sans Mono"/>
            </a:rPr>
            <a:t> / </a:t>
          </a:r>
          <a:r>
            <a:rPr lang="es-ES" b="0" dirty="0">
              <a:solidFill>
                <a:srgbClr val="FFCC95"/>
              </a:solidFill>
              <a:effectLst/>
              <a:latin typeface="DejaVu Sans Mono"/>
            </a:rPr>
            <a:t>-1</a:t>
          </a:r>
          <a:r>
            <a:rPr lang="es-ES" b="0" dirty="0">
              <a:solidFill>
                <a:srgbClr val="A7A2A2"/>
              </a:solidFill>
              <a:effectLst/>
              <a:latin typeface="DejaVu Sans Mono"/>
            </a:rPr>
            <a:t>;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800" b="1" i="0" kern="1200" dirty="0">
              <a:solidFill>
                <a:srgbClr val="000000"/>
              </a:solidFill>
              <a:effectLst/>
            </a:rPr>
            <a:t>-1</a:t>
          </a:r>
          <a:r>
            <a:rPr lang="es-ES" sz="800" b="0" i="0" kern="1200" dirty="0">
              <a:solidFill>
                <a:srgbClr val="333333"/>
              </a:solidFill>
              <a:effectLst/>
            </a:rPr>
            <a:t> como valor de fin de fila o columna indica que ocupe todo el espacio de fila o columna</a:t>
          </a: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42262C5B-7D42-4953-902C-5FE1315ADCA1}">
      <dgm:prSet phldrT="[Texto]"/>
      <dgm:spPr/>
      <dgm:t>
        <a:bodyPr/>
        <a:lstStyle/>
        <a:p>
          <a:r>
            <a:rPr lang="es-ES" b="0" dirty="0" err="1">
              <a:solidFill>
                <a:srgbClr val="E6E6E6"/>
              </a:solidFill>
              <a:effectLst/>
              <a:latin typeface="DejaVu Sans Mono"/>
            </a:rPr>
            <a:t>grid-column</a:t>
          </a:r>
          <a:r>
            <a:rPr lang="es-ES" b="0" dirty="0">
              <a:solidFill>
                <a:srgbClr val="E6E6E6"/>
              </a:solidFill>
              <a:effectLst/>
              <a:latin typeface="DejaVu Sans Mono"/>
            </a:rPr>
            <a:t>: 1 / </a:t>
          </a:r>
          <a:r>
            <a:rPr lang="es-ES" b="0" dirty="0" err="1">
              <a:solidFill>
                <a:srgbClr val="FF2C6B"/>
              </a:solidFill>
              <a:effectLst/>
              <a:latin typeface="DejaVu Sans Mono"/>
            </a:rPr>
            <a:t>span</a:t>
          </a:r>
          <a:r>
            <a:rPr lang="es-ES" b="0" dirty="0">
              <a:solidFill>
                <a:srgbClr val="E6E6E6"/>
              </a:solidFill>
              <a:effectLst/>
              <a:latin typeface="DejaVu Sans Mono"/>
            </a:rPr>
            <a:t> 4;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146E283E-D98F-4334-961C-1EFAB864DB71}" type="parTrans" cxnId="{3D60B43C-919A-4CBC-88DA-B7C420FB50B6}">
      <dgm:prSet/>
      <dgm:spPr/>
      <dgm:t>
        <a:bodyPr/>
        <a:lstStyle/>
        <a:p>
          <a:endParaRPr lang="es-ES"/>
        </a:p>
      </dgm:t>
    </dgm:pt>
    <dgm:pt modelId="{53DF0544-7CE2-46FB-B56F-66EC6648EFF1}" type="sibTrans" cxnId="{3D60B43C-919A-4CBC-88DA-B7C420FB50B6}">
      <dgm:prSet/>
      <dgm:spPr/>
      <dgm:t>
        <a:bodyPr/>
        <a:lstStyle/>
        <a:p>
          <a:endParaRPr lang="es-ES"/>
        </a:p>
      </dgm:t>
    </dgm:pt>
    <dgm:pt modelId="{D9EF8D01-90B0-4C89-99B2-01FCCF08F4E6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>
            <a:buNone/>
          </a:pPr>
          <a:r>
            <a:rPr lang="es-ES" sz="800" b="1" i="0" kern="1200" dirty="0" err="1">
              <a:solidFill>
                <a:srgbClr val="000000"/>
              </a:solidFill>
              <a:effectLst/>
            </a:rPr>
            <a:t>span</a:t>
          </a:r>
          <a:r>
            <a:rPr lang="es-ES" sz="800" b="0" i="0" kern="1200" dirty="0">
              <a:solidFill>
                <a:srgbClr val="333333"/>
              </a:solidFill>
              <a:effectLst/>
            </a:rPr>
            <a:t> (se extiende) el elemento ocupará el número de filas o columnas indicado, en este caso empieza en la línea 1 de columnas y se extiende 4 </a:t>
          </a:r>
          <a:r>
            <a:rPr lang="es-ES" sz="800" b="0" i="0" kern="1200">
              <a:solidFill>
                <a:srgbClr val="333333"/>
              </a:solidFill>
              <a:effectLst/>
            </a:rPr>
            <a:t>más después de la 1ª.</a:t>
          </a:r>
          <a:endParaRPr lang="es-ES" sz="800" kern="1200" dirty="0"/>
        </a:p>
      </dgm:t>
    </dgm:pt>
    <dgm:pt modelId="{C77F7EDB-EAED-43DC-B0D9-04C50929D50E}" type="parTrans" cxnId="{EFE6E77B-EAD6-433E-B133-610DA9B9016F}">
      <dgm:prSet/>
      <dgm:spPr/>
      <dgm:t>
        <a:bodyPr/>
        <a:lstStyle/>
        <a:p>
          <a:endParaRPr lang="es-ES"/>
        </a:p>
      </dgm:t>
    </dgm:pt>
    <dgm:pt modelId="{7CFE55CC-CB34-459E-BD8D-AEEFF22007AF}" type="sibTrans" cxnId="{EFE6E77B-EAD6-433E-B133-610DA9B9016F}">
      <dgm:prSet/>
      <dgm:spPr/>
      <dgm:t>
        <a:bodyPr/>
        <a:lstStyle/>
        <a:p>
          <a:endParaRPr lang="es-ES"/>
        </a:p>
      </dgm:t>
    </dgm:pt>
    <dgm:pt modelId="{4BD4A416-0625-4B4A-AD77-E1DE62DED262}">
      <dgm:prSet/>
      <dgm:spPr/>
      <dgm:t>
        <a:bodyPr/>
        <a:lstStyle/>
        <a:p>
          <a:r>
            <a:rPr lang="es-ES" b="0" dirty="0" err="1">
              <a:solidFill>
                <a:srgbClr val="E6E6E6"/>
              </a:solidFill>
              <a:effectLst/>
              <a:latin typeface="DejaVu Sans Mono"/>
            </a:rPr>
            <a:t>grid-row</a:t>
          </a:r>
          <a:r>
            <a:rPr lang="es-ES" b="0" dirty="0">
              <a:solidFill>
                <a:srgbClr val="E6E6E6"/>
              </a:solidFill>
              <a:effectLst/>
              <a:latin typeface="DejaVu Sans Mono"/>
            </a:rPr>
            <a:t>: 1 / auto;</a:t>
          </a:r>
          <a:endParaRPr lang="es-ES" dirty="0"/>
        </a:p>
      </dgm:t>
    </dgm:pt>
    <dgm:pt modelId="{637864E9-ADEC-4A7F-88CF-8688E9C8684C}" type="parTrans" cxnId="{2B591233-5721-4517-8E6E-8A67689E13DE}">
      <dgm:prSet/>
      <dgm:spPr/>
      <dgm:t>
        <a:bodyPr/>
        <a:lstStyle/>
        <a:p>
          <a:endParaRPr lang="es-ES"/>
        </a:p>
      </dgm:t>
    </dgm:pt>
    <dgm:pt modelId="{007DA90E-6393-419B-A8EE-D42A9F268417}" type="sibTrans" cxnId="{2B591233-5721-4517-8E6E-8A67689E13DE}">
      <dgm:prSet/>
      <dgm:spPr/>
      <dgm:t>
        <a:bodyPr/>
        <a:lstStyle/>
        <a:p>
          <a:endParaRPr lang="es-ES"/>
        </a:p>
      </dgm:t>
    </dgm:pt>
    <dgm:pt modelId="{00AECBE8-D77F-433C-A9AA-C6C60BFA3781}">
      <dgm:prSet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>
            <a:buNone/>
          </a:pPr>
          <a:r>
            <a:rPr lang="es-ES" sz="800" b="1" i="0" kern="1200" dirty="0">
              <a:solidFill>
                <a:srgbClr val="000000"/>
              </a:solidFill>
              <a:effectLst/>
              <a:latin typeface="Helvetica Neue"/>
            </a:rPr>
            <a:t>auto</a:t>
          </a:r>
          <a:r>
            <a:rPr lang="es-ES" sz="800" b="0" i="0" kern="1200" dirty="0">
              <a:solidFill>
                <a:srgbClr val="333333"/>
              </a:solidFill>
              <a:effectLst/>
              <a:latin typeface="Helvetica Neue"/>
            </a:rPr>
            <a:t> define el inicio o final de una fila o columna de manera automática</a:t>
          </a:r>
          <a:endParaRPr lang="es-ES" sz="800" kern="1200" dirty="0"/>
        </a:p>
      </dgm:t>
    </dgm:pt>
    <dgm:pt modelId="{268F7EFE-D2CD-4C7D-8040-0F84C497332D}" type="parTrans" cxnId="{95E98158-2DF8-4E2C-8DED-589A8698D460}">
      <dgm:prSet/>
      <dgm:spPr/>
      <dgm:t>
        <a:bodyPr/>
        <a:lstStyle/>
        <a:p>
          <a:endParaRPr lang="es-ES"/>
        </a:p>
      </dgm:t>
    </dgm:pt>
    <dgm:pt modelId="{D8532266-309F-4D43-AA93-BB506A16D7CF}" type="sibTrans" cxnId="{95E98158-2DF8-4E2C-8DED-589A8698D460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3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3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  <dgm:pt modelId="{8F38A832-4B32-49FF-8727-63047A2CDBDE}" type="pres">
      <dgm:prSet presAssocID="{552791E3-8044-45E3-A6A9-CE2580190032}" presName="spacing" presStyleCnt="0"/>
      <dgm:spPr/>
    </dgm:pt>
    <dgm:pt modelId="{44F4DEFF-990B-4ACF-BD81-B79C8562AF7B}" type="pres">
      <dgm:prSet presAssocID="{42262C5B-7D42-4953-902C-5FE1315ADCA1}" presName="linNode" presStyleCnt="0"/>
      <dgm:spPr/>
    </dgm:pt>
    <dgm:pt modelId="{40B7D956-CD0E-4559-A36D-7B18F856A052}" type="pres">
      <dgm:prSet presAssocID="{42262C5B-7D42-4953-902C-5FE1315ADCA1}" presName="parentShp" presStyleLbl="node1" presStyleIdx="1" presStyleCnt="3">
        <dgm:presLayoutVars>
          <dgm:bulletEnabled val="1"/>
        </dgm:presLayoutVars>
      </dgm:prSet>
      <dgm:spPr/>
    </dgm:pt>
    <dgm:pt modelId="{C41E6A53-42AB-4CE4-A56B-DD8F34D8BCA1}" type="pres">
      <dgm:prSet presAssocID="{42262C5B-7D42-4953-902C-5FE1315ADCA1}" presName="childShp" presStyleLbl="bgAccFollowNode1" presStyleIdx="1" presStyleCnt="3">
        <dgm:presLayoutVars>
          <dgm:bulletEnabled val="1"/>
        </dgm:presLayoutVars>
      </dgm:prSet>
      <dgm:spPr>
        <a:xfrm>
          <a:off x="3323834" y="394890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  <dgm:pt modelId="{6D5D849C-4321-4868-8723-594E8F254FA6}" type="pres">
      <dgm:prSet presAssocID="{53DF0544-7CE2-46FB-B56F-66EC6648EFF1}" presName="spacing" presStyleCnt="0"/>
      <dgm:spPr/>
    </dgm:pt>
    <dgm:pt modelId="{8477260C-5B66-43A9-89B9-7B706AF450DE}" type="pres">
      <dgm:prSet presAssocID="{4BD4A416-0625-4B4A-AD77-E1DE62DED262}" presName="linNode" presStyleCnt="0"/>
      <dgm:spPr/>
    </dgm:pt>
    <dgm:pt modelId="{553003B8-FEFB-4FB8-9B0B-D537062FBACA}" type="pres">
      <dgm:prSet presAssocID="{4BD4A416-0625-4B4A-AD77-E1DE62DED262}" presName="parentShp" presStyleLbl="node1" presStyleIdx="2" presStyleCnt="3" custLinFactNeighborY="17797">
        <dgm:presLayoutVars>
          <dgm:bulletEnabled val="1"/>
        </dgm:presLayoutVars>
      </dgm:prSet>
      <dgm:spPr/>
    </dgm:pt>
    <dgm:pt modelId="{55677D48-50A1-42BA-A0B9-0CE1382523E8}" type="pres">
      <dgm:prSet presAssocID="{4BD4A416-0625-4B4A-AD77-E1DE62DED262}" presName="childShp" presStyleLbl="bgAccFollowNode1" presStyleIdx="2" presStyleCnt="3">
        <dgm:presLayoutVars>
          <dgm:bulletEnabled val="1"/>
        </dgm:presLayoutVars>
      </dgm:prSet>
      <dgm:spPr>
        <a:xfrm>
          <a:off x="3323834" y="78785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2B591233-5721-4517-8E6E-8A67689E13DE}" srcId="{355869D1-27B1-4543-A811-A26FCA14F71B}" destId="{4BD4A416-0625-4B4A-AD77-E1DE62DED262}" srcOrd="2" destOrd="0" parTransId="{637864E9-ADEC-4A7F-88CF-8688E9C8684C}" sibTransId="{007DA90E-6393-419B-A8EE-D42A9F268417}"/>
    <dgm:cxn modelId="{3D60B43C-919A-4CBC-88DA-B7C420FB50B6}" srcId="{355869D1-27B1-4543-A811-A26FCA14F71B}" destId="{42262C5B-7D42-4953-902C-5FE1315ADCA1}" srcOrd="1" destOrd="0" parTransId="{146E283E-D98F-4334-961C-1EFAB864DB71}" sibTransId="{53DF0544-7CE2-46FB-B56F-66EC6648EFF1}"/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B8E36E74-48EE-47B8-B8FF-9BC88885F668}" type="presOf" srcId="{4BD4A416-0625-4B4A-AD77-E1DE62DED262}" destId="{553003B8-FEFB-4FB8-9B0B-D537062FBACA}" srcOrd="0" destOrd="0" presId="urn:microsoft.com/office/officeart/2005/8/layout/vList6"/>
    <dgm:cxn modelId="{95E98158-2DF8-4E2C-8DED-589A8698D460}" srcId="{4BD4A416-0625-4B4A-AD77-E1DE62DED262}" destId="{00AECBE8-D77F-433C-A9AA-C6C60BFA3781}" srcOrd="0" destOrd="0" parTransId="{268F7EFE-D2CD-4C7D-8040-0F84C497332D}" sibTransId="{D8532266-309F-4D43-AA93-BB506A16D7CF}"/>
    <dgm:cxn modelId="{EFE6E77B-EAD6-433E-B133-610DA9B9016F}" srcId="{42262C5B-7D42-4953-902C-5FE1315ADCA1}" destId="{D9EF8D01-90B0-4C89-99B2-01FCCF08F4E6}" srcOrd="0" destOrd="0" parTransId="{C77F7EDB-EAED-43DC-B0D9-04C50929D50E}" sibTransId="{7CFE55CC-CB34-459E-BD8D-AEEFF22007AF}"/>
    <dgm:cxn modelId="{8581E28A-8DAC-493F-A36F-5BE9D54F71D9}" type="presOf" srcId="{42262C5B-7D42-4953-902C-5FE1315ADCA1}" destId="{40B7D956-CD0E-4559-A36D-7B18F856A052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ED33F99A-A757-4256-B7AC-BFD9983AE68F}" type="presOf" srcId="{D9EF8D01-90B0-4C89-99B2-01FCCF08F4E6}" destId="{C41E6A53-42AB-4CE4-A56B-DD8F34D8BCA1}" srcOrd="0" destOrd="0" presId="urn:microsoft.com/office/officeart/2005/8/layout/vList6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15D798B3-8DFE-47B6-B8AE-1E60BB3C170E}" type="presOf" srcId="{00AECBE8-D77F-433C-A9AA-C6C60BFA3781}" destId="{55677D48-50A1-42BA-A0B9-0CE1382523E8}" srcOrd="0" destOrd="0" presId="urn:microsoft.com/office/officeart/2005/8/layout/vList6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  <dgm:cxn modelId="{D6438CCF-8442-455C-AB13-BD230DF4EEA1}" type="presParOf" srcId="{5A9FBAA6-B836-4C5C-8B88-5772B3071032}" destId="{8F38A832-4B32-49FF-8727-63047A2CDBDE}" srcOrd="1" destOrd="0" presId="urn:microsoft.com/office/officeart/2005/8/layout/vList6"/>
    <dgm:cxn modelId="{DBAA3A4A-954B-4A6A-AE1D-674B9861244C}" type="presParOf" srcId="{5A9FBAA6-B836-4C5C-8B88-5772B3071032}" destId="{44F4DEFF-990B-4ACF-BD81-B79C8562AF7B}" srcOrd="2" destOrd="0" presId="urn:microsoft.com/office/officeart/2005/8/layout/vList6"/>
    <dgm:cxn modelId="{2614C5AD-2259-4A97-8FBE-D7149A21CE7D}" type="presParOf" srcId="{44F4DEFF-990B-4ACF-BD81-B79C8562AF7B}" destId="{40B7D956-CD0E-4559-A36D-7B18F856A052}" srcOrd="0" destOrd="0" presId="urn:microsoft.com/office/officeart/2005/8/layout/vList6"/>
    <dgm:cxn modelId="{A12C7D9A-48D6-4CEF-B02C-33E82D69A2E1}" type="presParOf" srcId="{44F4DEFF-990B-4ACF-BD81-B79C8562AF7B}" destId="{C41E6A53-42AB-4CE4-A56B-DD8F34D8BCA1}" srcOrd="1" destOrd="0" presId="urn:microsoft.com/office/officeart/2005/8/layout/vList6"/>
    <dgm:cxn modelId="{C888296D-91A0-496F-82ED-24CF90142FF3}" type="presParOf" srcId="{5A9FBAA6-B836-4C5C-8B88-5772B3071032}" destId="{6D5D849C-4321-4868-8723-594E8F254FA6}" srcOrd="3" destOrd="0" presId="urn:microsoft.com/office/officeart/2005/8/layout/vList6"/>
    <dgm:cxn modelId="{E1B70E22-4108-494A-839E-FF3D375408CD}" type="presParOf" srcId="{5A9FBAA6-B836-4C5C-8B88-5772B3071032}" destId="{8477260C-5B66-43A9-89B9-7B706AF450DE}" srcOrd="4" destOrd="0" presId="urn:microsoft.com/office/officeart/2005/8/layout/vList6"/>
    <dgm:cxn modelId="{DDB97C50-1A5A-424E-A675-2638497EDA4D}" type="presParOf" srcId="{8477260C-5B66-43A9-89B9-7B706AF450DE}" destId="{553003B8-FEFB-4FB8-9B0B-D537062FBACA}" srcOrd="0" destOrd="0" presId="urn:microsoft.com/office/officeart/2005/8/layout/vList6"/>
    <dgm:cxn modelId="{81C5BE84-1B23-4642-80A8-DD88585E088A}" type="presParOf" srcId="{8477260C-5B66-43A9-89B9-7B706AF450DE}" destId="{55677D48-50A1-42BA-A0B9-0CE1382523E8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ADF8ED8-585B-424F-946C-AAC685E3B8F8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1C998DC9-1571-4782-B4A6-2D0E6997AA09}">
      <dgm:prSet phldrT="[Texto]"/>
      <dgm:spPr>
        <a:ln>
          <a:solidFill>
            <a:srgbClr val="275C68"/>
          </a:solidFill>
        </a:ln>
      </dgm:spPr>
      <dgm:t>
        <a:bodyPr/>
        <a:lstStyle/>
        <a:p>
          <a:r>
            <a:rPr lang="es-ES" b="0" dirty="0"/>
            <a:t>Usada en las propiedades </a:t>
          </a:r>
          <a:r>
            <a:rPr lang="es-ES" b="1" dirty="0" err="1"/>
            <a:t>grid-template-columns</a:t>
          </a:r>
          <a:r>
            <a:rPr lang="es-ES" b="0" dirty="0"/>
            <a:t> y </a:t>
          </a:r>
          <a:r>
            <a:rPr lang="es-ES" b="1" dirty="0" err="1"/>
            <a:t>grid-template-rows</a:t>
          </a:r>
          <a:endParaRPr lang="es-ES" b="1" dirty="0"/>
        </a:p>
      </dgm:t>
    </dgm:pt>
    <dgm:pt modelId="{57D32E8B-1616-4AA2-A90A-BCDC9EACD786}" type="parTrans" cxnId="{464A802E-D1D4-482E-B871-4227C54214D5}">
      <dgm:prSet/>
      <dgm:spPr/>
      <dgm:t>
        <a:bodyPr/>
        <a:lstStyle/>
        <a:p>
          <a:endParaRPr lang="es-ES"/>
        </a:p>
      </dgm:t>
    </dgm:pt>
    <dgm:pt modelId="{E78C696F-87A5-45A2-9316-A53CB8D5FD38}" type="sibTrans" cxnId="{464A802E-D1D4-482E-B871-4227C54214D5}">
      <dgm:prSet/>
      <dgm:spPr/>
      <dgm:t>
        <a:bodyPr/>
        <a:lstStyle/>
        <a:p>
          <a:endParaRPr lang="es-ES"/>
        </a:p>
      </dgm:t>
    </dgm:pt>
    <dgm:pt modelId="{8FB9D377-5F47-4369-8710-858E76193BBC}">
      <dgm:prSet phldrT="[Texto]"/>
      <dgm:spPr>
        <a:ln>
          <a:solidFill>
            <a:srgbClr val="275C68"/>
          </a:solidFill>
        </a:ln>
      </dgm:spPr>
      <dgm:t>
        <a:bodyPr/>
        <a:lstStyle/>
        <a:p>
          <a:r>
            <a:rPr lang="es-ES" b="0" i="0" dirty="0"/>
            <a:t>Define un número repetido de filas o columnas</a:t>
          </a:r>
          <a:endParaRPr lang="es-ES" dirty="0"/>
        </a:p>
      </dgm:t>
    </dgm:pt>
    <dgm:pt modelId="{F22F5C2C-F81E-48EB-A521-0FB0ED1E63DF}" type="parTrans" cxnId="{378844E7-02A2-4A6C-80B3-F7AD4BA23C56}">
      <dgm:prSet/>
      <dgm:spPr/>
      <dgm:t>
        <a:bodyPr/>
        <a:lstStyle/>
        <a:p>
          <a:endParaRPr lang="es-ES"/>
        </a:p>
      </dgm:t>
    </dgm:pt>
    <dgm:pt modelId="{FA73873F-48D2-4B8A-B1FF-271710BB3E77}" type="sibTrans" cxnId="{378844E7-02A2-4A6C-80B3-F7AD4BA23C56}">
      <dgm:prSet/>
      <dgm:spPr/>
      <dgm:t>
        <a:bodyPr/>
        <a:lstStyle/>
        <a:p>
          <a:endParaRPr lang="es-ES"/>
        </a:p>
      </dgm:t>
    </dgm:pt>
    <dgm:pt modelId="{D829947C-2D70-4689-82FA-8F4F073CAAE7}">
      <dgm:prSet phldrT="[Texto]"/>
      <dgm:spPr>
        <a:ln>
          <a:solidFill>
            <a:srgbClr val="275C68"/>
          </a:solidFill>
        </a:ln>
      </dgm:spPr>
      <dgm:t>
        <a:bodyPr/>
        <a:lstStyle/>
        <a:p>
          <a:r>
            <a:rPr lang="es-ES" b="0" i="0" dirty="0"/>
            <a:t>Admite dos parámetros, número de repeticiones y tamaño</a:t>
          </a:r>
          <a:endParaRPr lang="es-ES" dirty="0"/>
        </a:p>
      </dgm:t>
    </dgm:pt>
    <dgm:pt modelId="{BD97C882-B481-41D9-BA9B-C48F1111C3D6}" type="parTrans" cxnId="{EA421963-E36B-4319-AF81-F19A6D3C56F5}">
      <dgm:prSet/>
      <dgm:spPr/>
      <dgm:t>
        <a:bodyPr/>
        <a:lstStyle/>
        <a:p>
          <a:endParaRPr lang="es-ES"/>
        </a:p>
      </dgm:t>
    </dgm:pt>
    <dgm:pt modelId="{286998E3-2459-4101-B667-090EA3C95E04}" type="sibTrans" cxnId="{EA421963-E36B-4319-AF81-F19A6D3C56F5}">
      <dgm:prSet/>
      <dgm:spPr/>
      <dgm:t>
        <a:bodyPr/>
        <a:lstStyle/>
        <a:p>
          <a:endParaRPr lang="es-ES"/>
        </a:p>
      </dgm:t>
    </dgm:pt>
    <dgm:pt modelId="{95C18CCD-24E4-4AC6-913C-1F6964431BED}">
      <dgm:prSet/>
      <dgm:spPr>
        <a:ln>
          <a:solidFill>
            <a:srgbClr val="275C68"/>
          </a:solidFill>
        </a:ln>
      </dgm:spPr>
      <dgm:t>
        <a:bodyPr/>
        <a:lstStyle/>
        <a:p>
          <a:r>
            <a:rPr lang="es-ES" b="0" dirty="0" err="1"/>
            <a:t>grid-template-columns</a:t>
          </a:r>
          <a:r>
            <a:rPr lang="es-ES" b="0" dirty="0"/>
            <a:t>: </a:t>
          </a:r>
          <a:r>
            <a:rPr lang="es-ES" b="0" dirty="0" err="1"/>
            <a:t>repeat</a:t>
          </a:r>
          <a:r>
            <a:rPr lang="es-ES" b="0" dirty="0"/>
            <a:t>(4, 100px);</a:t>
          </a:r>
          <a:endParaRPr lang="es-ES" dirty="0"/>
        </a:p>
      </dgm:t>
    </dgm:pt>
    <dgm:pt modelId="{8BA6B46E-CCB1-415A-8D63-1780C0856EFD}" type="parTrans" cxnId="{D9D284D9-FE2C-4A44-BCFC-30119807F420}">
      <dgm:prSet/>
      <dgm:spPr/>
      <dgm:t>
        <a:bodyPr/>
        <a:lstStyle/>
        <a:p>
          <a:endParaRPr lang="es-ES"/>
        </a:p>
      </dgm:t>
    </dgm:pt>
    <dgm:pt modelId="{AE363B9E-B74C-44FF-A522-7C33ACE49A2A}" type="sibTrans" cxnId="{D9D284D9-FE2C-4A44-BCFC-30119807F420}">
      <dgm:prSet/>
      <dgm:spPr/>
      <dgm:t>
        <a:bodyPr/>
        <a:lstStyle/>
        <a:p>
          <a:endParaRPr lang="es-ES"/>
        </a:p>
      </dgm:t>
    </dgm:pt>
    <dgm:pt modelId="{0D344E5D-3DBD-4E20-861C-DE555F06F0F2}" type="pres">
      <dgm:prSet presAssocID="{6ADF8ED8-585B-424F-946C-AAC685E3B8F8}" presName="Name0" presStyleCnt="0">
        <dgm:presLayoutVars>
          <dgm:chMax val="7"/>
          <dgm:chPref val="7"/>
          <dgm:dir/>
        </dgm:presLayoutVars>
      </dgm:prSet>
      <dgm:spPr/>
    </dgm:pt>
    <dgm:pt modelId="{FB55ECB1-780D-49F3-B479-90B7EC49EE0B}" type="pres">
      <dgm:prSet presAssocID="{6ADF8ED8-585B-424F-946C-AAC685E3B8F8}" presName="Name1" presStyleCnt="0"/>
      <dgm:spPr/>
    </dgm:pt>
    <dgm:pt modelId="{97323BB3-C3D2-4DC9-8904-DB52DF08AFD2}" type="pres">
      <dgm:prSet presAssocID="{6ADF8ED8-585B-424F-946C-AAC685E3B8F8}" presName="cycle" presStyleCnt="0"/>
      <dgm:spPr/>
    </dgm:pt>
    <dgm:pt modelId="{2F90CCE0-F2A6-4A8E-8A1D-481E77902BE5}" type="pres">
      <dgm:prSet presAssocID="{6ADF8ED8-585B-424F-946C-AAC685E3B8F8}" presName="srcNode" presStyleLbl="node1" presStyleIdx="0" presStyleCnt="4"/>
      <dgm:spPr/>
    </dgm:pt>
    <dgm:pt modelId="{B3674ED1-514D-4249-B212-B595BE80D922}" type="pres">
      <dgm:prSet presAssocID="{6ADF8ED8-585B-424F-946C-AAC685E3B8F8}" presName="conn" presStyleLbl="parChTrans1D2" presStyleIdx="0" presStyleCnt="1"/>
      <dgm:spPr/>
    </dgm:pt>
    <dgm:pt modelId="{90FC2AD3-677A-4CBA-A7A0-0BFA57A61ADD}" type="pres">
      <dgm:prSet presAssocID="{6ADF8ED8-585B-424F-946C-AAC685E3B8F8}" presName="extraNode" presStyleLbl="node1" presStyleIdx="0" presStyleCnt="4"/>
      <dgm:spPr/>
    </dgm:pt>
    <dgm:pt modelId="{B152DCB0-F7FF-40B9-A59D-70184A7F5BEB}" type="pres">
      <dgm:prSet presAssocID="{6ADF8ED8-585B-424F-946C-AAC685E3B8F8}" presName="dstNode" presStyleLbl="node1" presStyleIdx="0" presStyleCnt="4"/>
      <dgm:spPr/>
    </dgm:pt>
    <dgm:pt modelId="{071B7FE7-683F-4CC4-B851-631C61CD13FA}" type="pres">
      <dgm:prSet presAssocID="{1C998DC9-1571-4782-B4A6-2D0E6997AA09}" presName="text_1" presStyleLbl="node1" presStyleIdx="0" presStyleCnt="4">
        <dgm:presLayoutVars>
          <dgm:bulletEnabled val="1"/>
        </dgm:presLayoutVars>
      </dgm:prSet>
      <dgm:spPr/>
    </dgm:pt>
    <dgm:pt modelId="{ABCEBD52-2DD0-4B52-BCB8-79E50C16D617}" type="pres">
      <dgm:prSet presAssocID="{1C998DC9-1571-4782-B4A6-2D0E6997AA09}" presName="accent_1" presStyleCnt="0"/>
      <dgm:spPr/>
    </dgm:pt>
    <dgm:pt modelId="{AADC53E3-CC0D-4EC6-A470-4BB56AB9374F}" type="pres">
      <dgm:prSet presAssocID="{1C998DC9-1571-4782-B4A6-2D0E6997AA09}" presName="accentRepeatNode" presStyleLbl="solidFgAcc1" presStyleIdx="0" presStyleCnt="4"/>
      <dgm:spPr>
        <a:solidFill>
          <a:schemeClr val="tx1"/>
        </a:solidFill>
      </dgm:spPr>
    </dgm:pt>
    <dgm:pt modelId="{9FC308AE-621A-47D4-9080-2DE7D9FDFCE0}" type="pres">
      <dgm:prSet presAssocID="{8FB9D377-5F47-4369-8710-858E76193BBC}" presName="text_2" presStyleLbl="node1" presStyleIdx="1" presStyleCnt="4">
        <dgm:presLayoutVars>
          <dgm:bulletEnabled val="1"/>
        </dgm:presLayoutVars>
      </dgm:prSet>
      <dgm:spPr/>
    </dgm:pt>
    <dgm:pt modelId="{BF861F43-F843-4BC5-A01A-9EEEBE9B0C30}" type="pres">
      <dgm:prSet presAssocID="{8FB9D377-5F47-4369-8710-858E76193BBC}" presName="accent_2" presStyleCnt="0"/>
      <dgm:spPr/>
    </dgm:pt>
    <dgm:pt modelId="{AD879170-BD4B-47F9-8390-2DE7804EBF1C}" type="pres">
      <dgm:prSet presAssocID="{8FB9D377-5F47-4369-8710-858E76193BBC}" presName="accentRepeatNode" presStyleLbl="solidFgAcc1" presStyleIdx="1" presStyleCnt="4"/>
      <dgm:spPr>
        <a:solidFill>
          <a:schemeClr val="tx1"/>
        </a:solidFill>
      </dgm:spPr>
    </dgm:pt>
    <dgm:pt modelId="{9D45E90C-4E7A-401C-B892-DD39923D2CC0}" type="pres">
      <dgm:prSet presAssocID="{D829947C-2D70-4689-82FA-8F4F073CAAE7}" presName="text_3" presStyleLbl="node1" presStyleIdx="2" presStyleCnt="4">
        <dgm:presLayoutVars>
          <dgm:bulletEnabled val="1"/>
        </dgm:presLayoutVars>
      </dgm:prSet>
      <dgm:spPr/>
    </dgm:pt>
    <dgm:pt modelId="{1515639E-5681-4424-BBA3-0F0A7131B474}" type="pres">
      <dgm:prSet presAssocID="{D829947C-2D70-4689-82FA-8F4F073CAAE7}" presName="accent_3" presStyleCnt="0"/>
      <dgm:spPr/>
    </dgm:pt>
    <dgm:pt modelId="{4738A007-E09F-4268-B81F-6E170B4993A0}" type="pres">
      <dgm:prSet presAssocID="{D829947C-2D70-4689-82FA-8F4F073CAAE7}" presName="accentRepeatNode" presStyleLbl="solidFgAcc1" presStyleIdx="2" presStyleCnt="4"/>
      <dgm:spPr>
        <a:solidFill>
          <a:schemeClr val="tx1"/>
        </a:solidFill>
      </dgm:spPr>
    </dgm:pt>
    <dgm:pt modelId="{DE5C96C6-00A5-4A32-8A4D-72440215519E}" type="pres">
      <dgm:prSet presAssocID="{95C18CCD-24E4-4AC6-913C-1F6964431BED}" presName="text_4" presStyleLbl="node1" presStyleIdx="3" presStyleCnt="4">
        <dgm:presLayoutVars>
          <dgm:bulletEnabled val="1"/>
        </dgm:presLayoutVars>
      </dgm:prSet>
      <dgm:spPr/>
    </dgm:pt>
    <dgm:pt modelId="{8934DFFD-27A5-434A-B320-7C9442EB57F0}" type="pres">
      <dgm:prSet presAssocID="{95C18CCD-24E4-4AC6-913C-1F6964431BED}" presName="accent_4" presStyleCnt="0"/>
      <dgm:spPr/>
    </dgm:pt>
    <dgm:pt modelId="{92E8424A-C15A-4FE3-9677-D65591998E34}" type="pres">
      <dgm:prSet presAssocID="{95C18CCD-24E4-4AC6-913C-1F6964431BED}" presName="accentRepeatNode" presStyleLbl="solidFgAcc1" presStyleIdx="3" presStyleCnt="4"/>
      <dgm:spPr>
        <a:solidFill>
          <a:schemeClr val="tx1"/>
        </a:solidFill>
      </dgm:spPr>
    </dgm:pt>
  </dgm:ptLst>
  <dgm:cxnLst>
    <dgm:cxn modelId="{E6EB1907-E1BC-4726-BB49-DD65C092CCC8}" type="presOf" srcId="{D829947C-2D70-4689-82FA-8F4F073CAAE7}" destId="{9D45E90C-4E7A-401C-B892-DD39923D2CC0}" srcOrd="0" destOrd="0" presId="urn:microsoft.com/office/officeart/2008/layout/VerticalCurvedList"/>
    <dgm:cxn modelId="{464A802E-D1D4-482E-B871-4227C54214D5}" srcId="{6ADF8ED8-585B-424F-946C-AAC685E3B8F8}" destId="{1C998DC9-1571-4782-B4A6-2D0E6997AA09}" srcOrd="0" destOrd="0" parTransId="{57D32E8B-1616-4AA2-A90A-BCDC9EACD786}" sibTransId="{E78C696F-87A5-45A2-9316-A53CB8D5FD38}"/>
    <dgm:cxn modelId="{EA421963-E36B-4319-AF81-F19A6D3C56F5}" srcId="{6ADF8ED8-585B-424F-946C-AAC685E3B8F8}" destId="{D829947C-2D70-4689-82FA-8F4F073CAAE7}" srcOrd="2" destOrd="0" parTransId="{BD97C882-B481-41D9-BA9B-C48F1111C3D6}" sibTransId="{286998E3-2459-4101-B667-090EA3C95E04}"/>
    <dgm:cxn modelId="{57639164-8F9B-4A4F-AD57-3D753809AA41}" type="presOf" srcId="{6ADF8ED8-585B-424F-946C-AAC685E3B8F8}" destId="{0D344E5D-3DBD-4E20-861C-DE555F06F0F2}" srcOrd="0" destOrd="0" presId="urn:microsoft.com/office/officeart/2008/layout/VerticalCurvedList"/>
    <dgm:cxn modelId="{BBC5C078-4578-45D6-9052-E9D0D2A91899}" type="presOf" srcId="{95C18CCD-24E4-4AC6-913C-1F6964431BED}" destId="{DE5C96C6-00A5-4A32-8A4D-72440215519E}" srcOrd="0" destOrd="0" presId="urn:microsoft.com/office/officeart/2008/layout/VerticalCurvedList"/>
    <dgm:cxn modelId="{F9E870C8-80A0-48E7-BBCB-3B9340C69B7E}" type="presOf" srcId="{1C998DC9-1571-4782-B4A6-2D0E6997AA09}" destId="{071B7FE7-683F-4CC4-B851-631C61CD13FA}" srcOrd="0" destOrd="0" presId="urn:microsoft.com/office/officeart/2008/layout/VerticalCurvedList"/>
    <dgm:cxn modelId="{D9D284D9-FE2C-4A44-BCFC-30119807F420}" srcId="{6ADF8ED8-585B-424F-946C-AAC685E3B8F8}" destId="{95C18CCD-24E4-4AC6-913C-1F6964431BED}" srcOrd="3" destOrd="0" parTransId="{8BA6B46E-CCB1-415A-8D63-1780C0856EFD}" sibTransId="{AE363B9E-B74C-44FF-A522-7C33ACE49A2A}"/>
    <dgm:cxn modelId="{AEAE66E1-B5D1-4DF5-A4F2-3095DF3A24F5}" type="presOf" srcId="{8FB9D377-5F47-4369-8710-858E76193BBC}" destId="{9FC308AE-621A-47D4-9080-2DE7D9FDFCE0}" srcOrd="0" destOrd="0" presId="urn:microsoft.com/office/officeart/2008/layout/VerticalCurvedList"/>
    <dgm:cxn modelId="{378844E7-02A2-4A6C-80B3-F7AD4BA23C56}" srcId="{6ADF8ED8-585B-424F-946C-AAC685E3B8F8}" destId="{8FB9D377-5F47-4369-8710-858E76193BBC}" srcOrd="1" destOrd="0" parTransId="{F22F5C2C-F81E-48EB-A521-0FB0ED1E63DF}" sibTransId="{FA73873F-48D2-4B8A-B1FF-271710BB3E77}"/>
    <dgm:cxn modelId="{FD5195E7-8407-4CCB-B538-124E3582CCA2}" type="presOf" srcId="{E78C696F-87A5-45A2-9316-A53CB8D5FD38}" destId="{B3674ED1-514D-4249-B212-B595BE80D922}" srcOrd="0" destOrd="0" presId="urn:microsoft.com/office/officeart/2008/layout/VerticalCurvedList"/>
    <dgm:cxn modelId="{FFBA85BA-555A-4766-982C-087E17A8D79E}" type="presParOf" srcId="{0D344E5D-3DBD-4E20-861C-DE555F06F0F2}" destId="{FB55ECB1-780D-49F3-B479-90B7EC49EE0B}" srcOrd="0" destOrd="0" presId="urn:microsoft.com/office/officeart/2008/layout/VerticalCurvedList"/>
    <dgm:cxn modelId="{80DA7E6A-D0E0-4577-B867-26A1A9EF7B5A}" type="presParOf" srcId="{FB55ECB1-780D-49F3-B479-90B7EC49EE0B}" destId="{97323BB3-C3D2-4DC9-8904-DB52DF08AFD2}" srcOrd="0" destOrd="0" presId="urn:microsoft.com/office/officeart/2008/layout/VerticalCurvedList"/>
    <dgm:cxn modelId="{2C6FFB95-C264-41E4-B203-F9CCC3E47AD2}" type="presParOf" srcId="{97323BB3-C3D2-4DC9-8904-DB52DF08AFD2}" destId="{2F90CCE0-F2A6-4A8E-8A1D-481E77902BE5}" srcOrd="0" destOrd="0" presId="urn:microsoft.com/office/officeart/2008/layout/VerticalCurvedList"/>
    <dgm:cxn modelId="{9997A78F-420B-43ED-A47C-2D903B43248F}" type="presParOf" srcId="{97323BB3-C3D2-4DC9-8904-DB52DF08AFD2}" destId="{B3674ED1-514D-4249-B212-B595BE80D922}" srcOrd="1" destOrd="0" presId="urn:microsoft.com/office/officeart/2008/layout/VerticalCurvedList"/>
    <dgm:cxn modelId="{43B3EC25-5829-42BC-AB2D-711C4E369F54}" type="presParOf" srcId="{97323BB3-C3D2-4DC9-8904-DB52DF08AFD2}" destId="{90FC2AD3-677A-4CBA-A7A0-0BFA57A61ADD}" srcOrd="2" destOrd="0" presId="urn:microsoft.com/office/officeart/2008/layout/VerticalCurvedList"/>
    <dgm:cxn modelId="{06915618-5EC4-46D0-B539-69FAA0DF7AB1}" type="presParOf" srcId="{97323BB3-C3D2-4DC9-8904-DB52DF08AFD2}" destId="{B152DCB0-F7FF-40B9-A59D-70184A7F5BEB}" srcOrd="3" destOrd="0" presId="urn:microsoft.com/office/officeart/2008/layout/VerticalCurvedList"/>
    <dgm:cxn modelId="{F928F835-7738-4FB0-A3D2-28CDE284B45F}" type="presParOf" srcId="{FB55ECB1-780D-49F3-B479-90B7EC49EE0B}" destId="{071B7FE7-683F-4CC4-B851-631C61CD13FA}" srcOrd="1" destOrd="0" presId="urn:microsoft.com/office/officeart/2008/layout/VerticalCurvedList"/>
    <dgm:cxn modelId="{B6AC4905-BF2E-447A-9F7C-6E6B9FB92E4A}" type="presParOf" srcId="{FB55ECB1-780D-49F3-B479-90B7EC49EE0B}" destId="{ABCEBD52-2DD0-4B52-BCB8-79E50C16D617}" srcOrd="2" destOrd="0" presId="urn:microsoft.com/office/officeart/2008/layout/VerticalCurvedList"/>
    <dgm:cxn modelId="{EA1E58CA-6D72-4AA3-82F9-ECE48F1385E3}" type="presParOf" srcId="{ABCEBD52-2DD0-4B52-BCB8-79E50C16D617}" destId="{AADC53E3-CC0D-4EC6-A470-4BB56AB9374F}" srcOrd="0" destOrd="0" presId="urn:microsoft.com/office/officeart/2008/layout/VerticalCurvedList"/>
    <dgm:cxn modelId="{52A0E3F2-B0EC-44E0-A70A-3A87196D9986}" type="presParOf" srcId="{FB55ECB1-780D-49F3-B479-90B7EC49EE0B}" destId="{9FC308AE-621A-47D4-9080-2DE7D9FDFCE0}" srcOrd="3" destOrd="0" presId="urn:microsoft.com/office/officeart/2008/layout/VerticalCurvedList"/>
    <dgm:cxn modelId="{9A0718BD-2397-4FC4-B01F-9AF52577BC4E}" type="presParOf" srcId="{FB55ECB1-780D-49F3-B479-90B7EC49EE0B}" destId="{BF861F43-F843-4BC5-A01A-9EEEBE9B0C30}" srcOrd="4" destOrd="0" presId="urn:microsoft.com/office/officeart/2008/layout/VerticalCurvedList"/>
    <dgm:cxn modelId="{1B142D91-368C-45F6-868D-D45DB5CD633C}" type="presParOf" srcId="{BF861F43-F843-4BC5-A01A-9EEEBE9B0C30}" destId="{AD879170-BD4B-47F9-8390-2DE7804EBF1C}" srcOrd="0" destOrd="0" presId="urn:microsoft.com/office/officeart/2008/layout/VerticalCurvedList"/>
    <dgm:cxn modelId="{F335EA5F-5800-433B-B901-25C1F174EF49}" type="presParOf" srcId="{FB55ECB1-780D-49F3-B479-90B7EC49EE0B}" destId="{9D45E90C-4E7A-401C-B892-DD39923D2CC0}" srcOrd="5" destOrd="0" presId="urn:microsoft.com/office/officeart/2008/layout/VerticalCurvedList"/>
    <dgm:cxn modelId="{D697DEDA-F81C-418C-BCCC-CA90C203D054}" type="presParOf" srcId="{FB55ECB1-780D-49F3-B479-90B7EC49EE0B}" destId="{1515639E-5681-4424-BBA3-0F0A7131B474}" srcOrd="6" destOrd="0" presId="urn:microsoft.com/office/officeart/2008/layout/VerticalCurvedList"/>
    <dgm:cxn modelId="{B3D49EA5-FCF0-4540-A158-AE8DDE9975B8}" type="presParOf" srcId="{1515639E-5681-4424-BBA3-0F0A7131B474}" destId="{4738A007-E09F-4268-B81F-6E170B4993A0}" srcOrd="0" destOrd="0" presId="urn:microsoft.com/office/officeart/2008/layout/VerticalCurvedList"/>
    <dgm:cxn modelId="{C024F7CD-DB88-4B8F-BFDC-9A01D527A3EE}" type="presParOf" srcId="{FB55ECB1-780D-49F3-B479-90B7EC49EE0B}" destId="{DE5C96C6-00A5-4A32-8A4D-72440215519E}" srcOrd="7" destOrd="0" presId="urn:microsoft.com/office/officeart/2008/layout/VerticalCurvedList"/>
    <dgm:cxn modelId="{B3710DA3-AD4B-4D1A-8132-2D8FF800BA5A}" type="presParOf" srcId="{FB55ECB1-780D-49F3-B479-90B7EC49EE0B}" destId="{8934DFFD-27A5-434A-B320-7C9442EB57F0}" srcOrd="8" destOrd="0" presId="urn:microsoft.com/office/officeart/2008/layout/VerticalCurvedList"/>
    <dgm:cxn modelId="{C40E5188-DB93-4517-9430-7F124059FE76}" type="presParOf" srcId="{8934DFFD-27A5-434A-B320-7C9442EB57F0}" destId="{92E8424A-C15A-4FE3-9677-D65591998E3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ADF8ED8-585B-424F-946C-AAC685E3B8F8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1C998DC9-1571-4782-B4A6-2D0E6997AA09}">
      <dgm:prSet phldrT="[Texto]"/>
      <dgm:spPr>
        <a:ln>
          <a:solidFill>
            <a:srgbClr val="275C68"/>
          </a:solidFill>
        </a:ln>
      </dgm:spPr>
      <dgm:t>
        <a:bodyPr/>
        <a:lstStyle/>
        <a:p>
          <a:r>
            <a:rPr lang="es-ES" b="0" i="0" dirty="0"/>
            <a:t>Define un rango de tamaño</a:t>
          </a:r>
          <a:endParaRPr lang="es-ES" dirty="0"/>
        </a:p>
      </dgm:t>
    </dgm:pt>
    <dgm:pt modelId="{57D32E8B-1616-4AA2-A90A-BCDC9EACD786}" type="parTrans" cxnId="{464A802E-D1D4-482E-B871-4227C54214D5}">
      <dgm:prSet/>
      <dgm:spPr/>
      <dgm:t>
        <a:bodyPr/>
        <a:lstStyle/>
        <a:p>
          <a:endParaRPr lang="es-ES"/>
        </a:p>
      </dgm:t>
    </dgm:pt>
    <dgm:pt modelId="{E78C696F-87A5-45A2-9316-A53CB8D5FD38}" type="sibTrans" cxnId="{464A802E-D1D4-482E-B871-4227C54214D5}">
      <dgm:prSet/>
      <dgm:spPr/>
      <dgm:t>
        <a:bodyPr/>
        <a:lstStyle/>
        <a:p>
          <a:endParaRPr lang="es-ES"/>
        </a:p>
      </dgm:t>
    </dgm:pt>
    <dgm:pt modelId="{8FB9D377-5F47-4369-8710-858E76193BBC}">
      <dgm:prSet phldrT="[Texto]"/>
      <dgm:spPr>
        <a:ln>
          <a:solidFill>
            <a:srgbClr val="275C68"/>
          </a:solidFill>
        </a:ln>
      </dgm:spPr>
      <dgm:t>
        <a:bodyPr/>
        <a:lstStyle/>
        <a:p>
          <a:r>
            <a:rPr lang="es-ES" b="0" i="0" dirty="0"/>
            <a:t>Mayor o igual que min. y menor o igual que </a:t>
          </a:r>
          <a:r>
            <a:rPr lang="es-ES" b="0" i="0" dirty="0" err="1"/>
            <a:t>max</a:t>
          </a:r>
          <a:r>
            <a:rPr lang="es-ES" b="0" i="0" dirty="0"/>
            <a:t>.</a:t>
          </a:r>
          <a:endParaRPr lang="es-ES" dirty="0"/>
        </a:p>
      </dgm:t>
    </dgm:pt>
    <dgm:pt modelId="{F22F5C2C-F81E-48EB-A521-0FB0ED1E63DF}" type="parTrans" cxnId="{378844E7-02A2-4A6C-80B3-F7AD4BA23C56}">
      <dgm:prSet/>
      <dgm:spPr/>
      <dgm:t>
        <a:bodyPr/>
        <a:lstStyle/>
        <a:p>
          <a:endParaRPr lang="es-ES"/>
        </a:p>
      </dgm:t>
    </dgm:pt>
    <dgm:pt modelId="{FA73873F-48D2-4B8A-B1FF-271710BB3E77}" type="sibTrans" cxnId="{378844E7-02A2-4A6C-80B3-F7AD4BA23C56}">
      <dgm:prSet/>
      <dgm:spPr/>
      <dgm:t>
        <a:bodyPr/>
        <a:lstStyle/>
        <a:p>
          <a:endParaRPr lang="es-ES"/>
        </a:p>
      </dgm:t>
    </dgm:pt>
    <dgm:pt modelId="{D829947C-2D70-4689-82FA-8F4F073CAAE7}">
      <dgm:prSet phldrT="[Texto]"/>
      <dgm:spPr>
        <a:ln>
          <a:solidFill>
            <a:srgbClr val="275C68"/>
          </a:solidFill>
        </a:ln>
      </dgm:spPr>
      <dgm:t>
        <a:bodyPr/>
        <a:lstStyle/>
        <a:p>
          <a:r>
            <a:rPr lang="es-ES" b="0" i="0" dirty="0"/>
            <a:t>Usada en </a:t>
          </a:r>
          <a:r>
            <a:rPr lang="es-ES" b="1" dirty="0" err="1"/>
            <a:t>grid-template-columns</a:t>
          </a:r>
          <a:r>
            <a:rPr lang="es-ES" b="0" dirty="0"/>
            <a:t>, </a:t>
          </a:r>
          <a:r>
            <a:rPr lang="es-ES" b="1" dirty="0" err="1"/>
            <a:t>grid-template-rows</a:t>
          </a:r>
          <a:r>
            <a:rPr lang="es-ES" b="0" dirty="0"/>
            <a:t>, </a:t>
          </a:r>
          <a:r>
            <a:rPr lang="es-ES" b="1" dirty="0" err="1"/>
            <a:t>grid</a:t>
          </a:r>
          <a:r>
            <a:rPr lang="es-ES" b="1" dirty="0"/>
            <a:t>-</a:t>
          </a:r>
          <a:r>
            <a:rPr lang="es-ES" b="1" dirty="0" err="1"/>
            <a:t>auto-columns</a:t>
          </a:r>
          <a:r>
            <a:rPr lang="es-ES" b="0" dirty="0"/>
            <a:t>, </a:t>
          </a:r>
          <a:r>
            <a:rPr lang="es-ES" b="1" dirty="0" err="1"/>
            <a:t>grid</a:t>
          </a:r>
          <a:r>
            <a:rPr lang="es-ES" b="1" dirty="0"/>
            <a:t>-</a:t>
          </a:r>
          <a:r>
            <a:rPr lang="es-ES" b="1" dirty="0" err="1"/>
            <a:t>auto-rows</a:t>
          </a:r>
          <a:endParaRPr lang="es-ES" b="1" dirty="0"/>
        </a:p>
      </dgm:t>
    </dgm:pt>
    <dgm:pt modelId="{BD97C882-B481-41D9-BA9B-C48F1111C3D6}" type="parTrans" cxnId="{EA421963-E36B-4319-AF81-F19A6D3C56F5}">
      <dgm:prSet/>
      <dgm:spPr/>
      <dgm:t>
        <a:bodyPr/>
        <a:lstStyle/>
        <a:p>
          <a:endParaRPr lang="es-ES"/>
        </a:p>
      </dgm:t>
    </dgm:pt>
    <dgm:pt modelId="{286998E3-2459-4101-B667-090EA3C95E04}" type="sibTrans" cxnId="{EA421963-E36B-4319-AF81-F19A6D3C56F5}">
      <dgm:prSet/>
      <dgm:spPr/>
      <dgm:t>
        <a:bodyPr/>
        <a:lstStyle/>
        <a:p>
          <a:endParaRPr lang="es-ES"/>
        </a:p>
      </dgm:t>
    </dgm:pt>
    <dgm:pt modelId="{95C18CCD-24E4-4AC6-913C-1F6964431BED}">
      <dgm:prSet/>
      <dgm:spPr>
        <a:ln>
          <a:solidFill>
            <a:srgbClr val="275C68"/>
          </a:solidFill>
        </a:ln>
      </dgm:spPr>
      <dgm:t>
        <a:bodyPr/>
        <a:lstStyle/>
        <a:p>
          <a:r>
            <a:rPr lang="es-ES" b="0" dirty="0" err="1"/>
            <a:t>grid-template-columns</a:t>
          </a:r>
          <a:r>
            <a:rPr lang="es-ES" b="0" dirty="0"/>
            <a:t>: </a:t>
          </a:r>
          <a:r>
            <a:rPr lang="es-ES" b="0" dirty="0" err="1"/>
            <a:t>minmax</a:t>
          </a:r>
          <a:r>
            <a:rPr lang="es-ES" b="0" dirty="0"/>
            <a:t>(50px, 100px) 1fr;</a:t>
          </a:r>
          <a:endParaRPr lang="es-ES" dirty="0"/>
        </a:p>
      </dgm:t>
    </dgm:pt>
    <dgm:pt modelId="{8BA6B46E-CCB1-415A-8D63-1780C0856EFD}" type="parTrans" cxnId="{D9D284D9-FE2C-4A44-BCFC-30119807F420}">
      <dgm:prSet/>
      <dgm:spPr/>
      <dgm:t>
        <a:bodyPr/>
        <a:lstStyle/>
        <a:p>
          <a:endParaRPr lang="es-ES"/>
        </a:p>
      </dgm:t>
    </dgm:pt>
    <dgm:pt modelId="{AE363B9E-B74C-44FF-A522-7C33ACE49A2A}" type="sibTrans" cxnId="{D9D284D9-FE2C-4A44-BCFC-30119807F420}">
      <dgm:prSet/>
      <dgm:spPr/>
      <dgm:t>
        <a:bodyPr/>
        <a:lstStyle/>
        <a:p>
          <a:endParaRPr lang="es-ES"/>
        </a:p>
      </dgm:t>
    </dgm:pt>
    <dgm:pt modelId="{0D344E5D-3DBD-4E20-861C-DE555F06F0F2}" type="pres">
      <dgm:prSet presAssocID="{6ADF8ED8-585B-424F-946C-AAC685E3B8F8}" presName="Name0" presStyleCnt="0">
        <dgm:presLayoutVars>
          <dgm:chMax val="7"/>
          <dgm:chPref val="7"/>
          <dgm:dir/>
        </dgm:presLayoutVars>
      </dgm:prSet>
      <dgm:spPr/>
    </dgm:pt>
    <dgm:pt modelId="{FB55ECB1-780D-49F3-B479-90B7EC49EE0B}" type="pres">
      <dgm:prSet presAssocID="{6ADF8ED8-585B-424F-946C-AAC685E3B8F8}" presName="Name1" presStyleCnt="0"/>
      <dgm:spPr/>
    </dgm:pt>
    <dgm:pt modelId="{97323BB3-C3D2-4DC9-8904-DB52DF08AFD2}" type="pres">
      <dgm:prSet presAssocID="{6ADF8ED8-585B-424F-946C-AAC685E3B8F8}" presName="cycle" presStyleCnt="0"/>
      <dgm:spPr/>
    </dgm:pt>
    <dgm:pt modelId="{2F90CCE0-F2A6-4A8E-8A1D-481E77902BE5}" type="pres">
      <dgm:prSet presAssocID="{6ADF8ED8-585B-424F-946C-AAC685E3B8F8}" presName="srcNode" presStyleLbl="node1" presStyleIdx="0" presStyleCnt="4"/>
      <dgm:spPr/>
    </dgm:pt>
    <dgm:pt modelId="{B3674ED1-514D-4249-B212-B595BE80D922}" type="pres">
      <dgm:prSet presAssocID="{6ADF8ED8-585B-424F-946C-AAC685E3B8F8}" presName="conn" presStyleLbl="parChTrans1D2" presStyleIdx="0" presStyleCnt="1"/>
      <dgm:spPr/>
    </dgm:pt>
    <dgm:pt modelId="{90FC2AD3-677A-4CBA-A7A0-0BFA57A61ADD}" type="pres">
      <dgm:prSet presAssocID="{6ADF8ED8-585B-424F-946C-AAC685E3B8F8}" presName="extraNode" presStyleLbl="node1" presStyleIdx="0" presStyleCnt="4"/>
      <dgm:spPr/>
    </dgm:pt>
    <dgm:pt modelId="{B152DCB0-F7FF-40B9-A59D-70184A7F5BEB}" type="pres">
      <dgm:prSet presAssocID="{6ADF8ED8-585B-424F-946C-AAC685E3B8F8}" presName="dstNode" presStyleLbl="node1" presStyleIdx="0" presStyleCnt="4"/>
      <dgm:spPr/>
    </dgm:pt>
    <dgm:pt modelId="{071B7FE7-683F-4CC4-B851-631C61CD13FA}" type="pres">
      <dgm:prSet presAssocID="{1C998DC9-1571-4782-B4A6-2D0E6997AA09}" presName="text_1" presStyleLbl="node1" presStyleIdx="0" presStyleCnt="4">
        <dgm:presLayoutVars>
          <dgm:bulletEnabled val="1"/>
        </dgm:presLayoutVars>
      </dgm:prSet>
      <dgm:spPr/>
    </dgm:pt>
    <dgm:pt modelId="{ABCEBD52-2DD0-4B52-BCB8-79E50C16D617}" type="pres">
      <dgm:prSet presAssocID="{1C998DC9-1571-4782-B4A6-2D0E6997AA09}" presName="accent_1" presStyleCnt="0"/>
      <dgm:spPr/>
    </dgm:pt>
    <dgm:pt modelId="{AADC53E3-CC0D-4EC6-A470-4BB56AB9374F}" type="pres">
      <dgm:prSet presAssocID="{1C998DC9-1571-4782-B4A6-2D0E6997AA09}" presName="accentRepeatNode" presStyleLbl="solidFgAcc1" presStyleIdx="0" presStyleCnt="4"/>
      <dgm:spPr>
        <a:solidFill>
          <a:schemeClr val="tx1"/>
        </a:solidFill>
      </dgm:spPr>
    </dgm:pt>
    <dgm:pt modelId="{9FC308AE-621A-47D4-9080-2DE7D9FDFCE0}" type="pres">
      <dgm:prSet presAssocID="{8FB9D377-5F47-4369-8710-858E76193BBC}" presName="text_2" presStyleLbl="node1" presStyleIdx="1" presStyleCnt="4">
        <dgm:presLayoutVars>
          <dgm:bulletEnabled val="1"/>
        </dgm:presLayoutVars>
      </dgm:prSet>
      <dgm:spPr/>
    </dgm:pt>
    <dgm:pt modelId="{BF861F43-F843-4BC5-A01A-9EEEBE9B0C30}" type="pres">
      <dgm:prSet presAssocID="{8FB9D377-5F47-4369-8710-858E76193BBC}" presName="accent_2" presStyleCnt="0"/>
      <dgm:spPr/>
    </dgm:pt>
    <dgm:pt modelId="{AD879170-BD4B-47F9-8390-2DE7804EBF1C}" type="pres">
      <dgm:prSet presAssocID="{8FB9D377-5F47-4369-8710-858E76193BBC}" presName="accentRepeatNode" presStyleLbl="solidFgAcc1" presStyleIdx="1" presStyleCnt="4"/>
      <dgm:spPr>
        <a:solidFill>
          <a:schemeClr val="tx1"/>
        </a:solidFill>
      </dgm:spPr>
    </dgm:pt>
    <dgm:pt modelId="{9D45E90C-4E7A-401C-B892-DD39923D2CC0}" type="pres">
      <dgm:prSet presAssocID="{D829947C-2D70-4689-82FA-8F4F073CAAE7}" presName="text_3" presStyleLbl="node1" presStyleIdx="2" presStyleCnt="4">
        <dgm:presLayoutVars>
          <dgm:bulletEnabled val="1"/>
        </dgm:presLayoutVars>
      </dgm:prSet>
      <dgm:spPr/>
    </dgm:pt>
    <dgm:pt modelId="{1515639E-5681-4424-BBA3-0F0A7131B474}" type="pres">
      <dgm:prSet presAssocID="{D829947C-2D70-4689-82FA-8F4F073CAAE7}" presName="accent_3" presStyleCnt="0"/>
      <dgm:spPr/>
    </dgm:pt>
    <dgm:pt modelId="{4738A007-E09F-4268-B81F-6E170B4993A0}" type="pres">
      <dgm:prSet presAssocID="{D829947C-2D70-4689-82FA-8F4F073CAAE7}" presName="accentRepeatNode" presStyleLbl="solidFgAcc1" presStyleIdx="2" presStyleCnt="4"/>
      <dgm:spPr>
        <a:solidFill>
          <a:schemeClr val="tx1"/>
        </a:solidFill>
      </dgm:spPr>
    </dgm:pt>
    <dgm:pt modelId="{DE5C96C6-00A5-4A32-8A4D-72440215519E}" type="pres">
      <dgm:prSet presAssocID="{95C18CCD-24E4-4AC6-913C-1F6964431BED}" presName="text_4" presStyleLbl="node1" presStyleIdx="3" presStyleCnt="4">
        <dgm:presLayoutVars>
          <dgm:bulletEnabled val="1"/>
        </dgm:presLayoutVars>
      </dgm:prSet>
      <dgm:spPr/>
    </dgm:pt>
    <dgm:pt modelId="{8934DFFD-27A5-434A-B320-7C9442EB57F0}" type="pres">
      <dgm:prSet presAssocID="{95C18CCD-24E4-4AC6-913C-1F6964431BED}" presName="accent_4" presStyleCnt="0"/>
      <dgm:spPr/>
    </dgm:pt>
    <dgm:pt modelId="{92E8424A-C15A-4FE3-9677-D65591998E34}" type="pres">
      <dgm:prSet presAssocID="{95C18CCD-24E4-4AC6-913C-1F6964431BED}" presName="accentRepeatNode" presStyleLbl="solidFgAcc1" presStyleIdx="3" presStyleCnt="4"/>
      <dgm:spPr>
        <a:solidFill>
          <a:schemeClr val="tx1"/>
        </a:solidFill>
      </dgm:spPr>
    </dgm:pt>
  </dgm:ptLst>
  <dgm:cxnLst>
    <dgm:cxn modelId="{E6EB1907-E1BC-4726-BB49-DD65C092CCC8}" type="presOf" srcId="{D829947C-2D70-4689-82FA-8F4F073CAAE7}" destId="{9D45E90C-4E7A-401C-B892-DD39923D2CC0}" srcOrd="0" destOrd="0" presId="urn:microsoft.com/office/officeart/2008/layout/VerticalCurvedList"/>
    <dgm:cxn modelId="{464A802E-D1D4-482E-B871-4227C54214D5}" srcId="{6ADF8ED8-585B-424F-946C-AAC685E3B8F8}" destId="{1C998DC9-1571-4782-B4A6-2D0E6997AA09}" srcOrd="0" destOrd="0" parTransId="{57D32E8B-1616-4AA2-A90A-BCDC9EACD786}" sibTransId="{E78C696F-87A5-45A2-9316-A53CB8D5FD38}"/>
    <dgm:cxn modelId="{EA421963-E36B-4319-AF81-F19A6D3C56F5}" srcId="{6ADF8ED8-585B-424F-946C-AAC685E3B8F8}" destId="{D829947C-2D70-4689-82FA-8F4F073CAAE7}" srcOrd="2" destOrd="0" parTransId="{BD97C882-B481-41D9-BA9B-C48F1111C3D6}" sibTransId="{286998E3-2459-4101-B667-090EA3C95E04}"/>
    <dgm:cxn modelId="{57639164-8F9B-4A4F-AD57-3D753809AA41}" type="presOf" srcId="{6ADF8ED8-585B-424F-946C-AAC685E3B8F8}" destId="{0D344E5D-3DBD-4E20-861C-DE555F06F0F2}" srcOrd="0" destOrd="0" presId="urn:microsoft.com/office/officeart/2008/layout/VerticalCurvedList"/>
    <dgm:cxn modelId="{BBC5C078-4578-45D6-9052-E9D0D2A91899}" type="presOf" srcId="{95C18CCD-24E4-4AC6-913C-1F6964431BED}" destId="{DE5C96C6-00A5-4A32-8A4D-72440215519E}" srcOrd="0" destOrd="0" presId="urn:microsoft.com/office/officeart/2008/layout/VerticalCurvedList"/>
    <dgm:cxn modelId="{F9E870C8-80A0-48E7-BBCB-3B9340C69B7E}" type="presOf" srcId="{1C998DC9-1571-4782-B4A6-2D0E6997AA09}" destId="{071B7FE7-683F-4CC4-B851-631C61CD13FA}" srcOrd="0" destOrd="0" presId="urn:microsoft.com/office/officeart/2008/layout/VerticalCurvedList"/>
    <dgm:cxn modelId="{D9D284D9-FE2C-4A44-BCFC-30119807F420}" srcId="{6ADF8ED8-585B-424F-946C-AAC685E3B8F8}" destId="{95C18CCD-24E4-4AC6-913C-1F6964431BED}" srcOrd="3" destOrd="0" parTransId="{8BA6B46E-CCB1-415A-8D63-1780C0856EFD}" sibTransId="{AE363B9E-B74C-44FF-A522-7C33ACE49A2A}"/>
    <dgm:cxn modelId="{AEAE66E1-B5D1-4DF5-A4F2-3095DF3A24F5}" type="presOf" srcId="{8FB9D377-5F47-4369-8710-858E76193BBC}" destId="{9FC308AE-621A-47D4-9080-2DE7D9FDFCE0}" srcOrd="0" destOrd="0" presId="urn:microsoft.com/office/officeart/2008/layout/VerticalCurvedList"/>
    <dgm:cxn modelId="{378844E7-02A2-4A6C-80B3-F7AD4BA23C56}" srcId="{6ADF8ED8-585B-424F-946C-AAC685E3B8F8}" destId="{8FB9D377-5F47-4369-8710-858E76193BBC}" srcOrd="1" destOrd="0" parTransId="{F22F5C2C-F81E-48EB-A521-0FB0ED1E63DF}" sibTransId="{FA73873F-48D2-4B8A-B1FF-271710BB3E77}"/>
    <dgm:cxn modelId="{FD5195E7-8407-4CCB-B538-124E3582CCA2}" type="presOf" srcId="{E78C696F-87A5-45A2-9316-A53CB8D5FD38}" destId="{B3674ED1-514D-4249-B212-B595BE80D922}" srcOrd="0" destOrd="0" presId="urn:microsoft.com/office/officeart/2008/layout/VerticalCurvedList"/>
    <dgm:cxn modelId="{FFBA85BA-555A-4766-982C-087E17A8D79E}" type="presParOf" srcId="{0D344E5D-3DBD-4E20-861C-DE555F06F0F2}" destId="{FB55ECB1-780D-49F3-B479-90B7EC49EE0B}" srcOrd="0" destOrd="0" presId="urn:microsoft.com/office/officeart/2008/layout/VerticalCurvedList"/>
    <dgm:cxn modelId="{80DA7E6A-D0E0-4577-B867-26A1A9EF7B5A}" type="presParOf" srcId="{FB55ECB1-780D-49F3-B479-90B7EC49EE0B}" destId="{97323BB3-C3D2-4DC9-8904-DB52DF08AFD2}" srcOrd="0" destOrd="0" presId="urn:microsoft.com/office/officeart/2008/layout/VerticalCurvedList"/>
    <dgm:cxn modelId="{2C6FFB95-C264-41E4-B203-F9CCC3E47AD2}" type="presParOf" srcId="{97323BB3-C3D2-4DC9-8904-DB52DF08AFD2}" destId="{2F90CCE0-F2A6-4A8E-8A1D-481E77902BE5}" srcOrd="0" destOrd="0" presId="urn:microsoft.com/office/officeart/2008/layout/VerticalCurvedList"/>
    <dgm:cxn modelId="{9997A78F-420B-43ED-A47C-2D903B43248F}" type="presParOf" srcId="{97323BB3-C3D2-4DC9-8904-DB52DF08AFD2}" destId="{B3674ED1-514D-4249-B212-B595BE80D922}" srcOrd="1" destOrd="0" presId="urn:microsoft.com/office/officeart/2008/layout/VerticalCurvedList"/>
    <dgm:cxn modelId="{43B3EC25-5829-42BC-AB2D-711C4E369F54}" type="presParOf" srcId="{97323BB3-C3D2-4DC9-8904-DB52DF08AFD2}" destId="{90FC2AD3-677A-4CBA-A7A0-0BFA57A61ADD}" srcOrd="2" destOrd="0" presId="urn:microsoft.com/office/officeart/2008/layout/VerticalCurvedList"/>
    <dgm:cxn modelId="{06915618-5EC4-46D0-B539-69FAA0DF7AB1}" type="presParOf" srcId="{97323BB3-C3D2-4DC9-8904-DB52DF08AFD2}" destId="{B152DCB0-F7FF-40B9-A59D-70184A7F5BEB}" srcOrd="3" destOrd="0" presId="urn:microsoft.com/office/officeart/2008/layout/VerticalCurvedList"/>
    <dgm:cxn modelId="{F928F835-7738-4FB0-A3D2-28CDE284B45F}" type="presParOf" srcId="{FB55ECB1-780D-49F3-B479-90B7EC49EE0B}" destId="{071B7FE7-683F-4CC4-B851-631C61CD13FA}" srcOrd="1" destOrd="0" presId="urn:microsoft.com/office/officeart/2008/layout/VerticalCurvedList"/>
    <dgm:cxn modelId="{B6AC4905-BF2E-447A-9F7C-6E6B9FB92E4A}" type="presParOf" srcId="{FB55ECB1-780D-49F3-B479-90B7EC49EE0B}" destId="{ABCEBD52-2DD0-4B52-BCB8-79E50C16D617}" srcOrd="2" destOrd="0" presId="urn:microsoft.com/office/officeart/2008/layout/VerticalCurvedList"/>
    <dgm:cxn modelId="{EA1E58CA-6D72-4AA3-82F9-ECE48F1385E3}" type="presParOf" srcId="{ABCEBD52-2DD0-4B52-BCB8-79E50C16D617}" destId="{AADC53E3-CC0D-4EC6-A470-4BB56AB9374F}" srcOrd="0" destOrd="0" presId="urn:microsoft.com/office/officeart/2008/layout/VerticalCurvedList"/>
    <dgm:cxn modelId="{52A0E3F2-B0EC-44E0-A70A-3A87196D9986}" type="presParOf" srcId="{FB55ECB1-780D-49F3-B479-90B7EC49EE0B}" destId="{9FC308AE-621A-47D4-9080-2DE7D9FDFCE0}" srcOrd="3" destOrd="0" presId="urn:microsoft.com/office/officeart/2008/layout/VerticalCurvedList"/>
    <dgm:cxn modelId="{9A0718BD-2397-4FC4-B01F-9AF52577BC4E}" type="presParOf" srcId="{FB55ECB1-780D-49F3-B479-90B7EC49EE0B}" destId="{BF861F43-F843-4BC5-A01A-9EEEBE9B0C30}" srcOrd="4" destOrd="0" presId="urn:microsoft.com/office/officeart/2008/layout/VerticalCurvedList"/>
    <dgm:cxn modelId="{1B142D91-368C-45F6-868D-D45DB5CD633C}" type="presParOf" srcId="{BF861F43-F843-4BC5-A01A-9EEEBE9B0C30}" destId="{AD879170-BD4B-47F9-8390-2DE7804EBF1C}" srcOrd="0" destOrd="0" presId="urn:microsoft.com/office/officeart/2008/layout/VerticalCurvedList"/>
    <dgm:cxn modelId="{F335EA5F-5800-433B-B901-25C1F174EF49}" type="presParOf" srcId="{FB55ECB1-780D-49F3-B479-90B7EC49EE0B}" destId="{9D45E90C-4E7A-401C-B892-DD39923D2CC0}" srcOrd="5" destOrd="0" presId="urn:microsoft.com/office/officeart/2008/layout/VerticalCurvedList"/>
    <dgm:cxn modelId="{D697DEDA-F81C-418C-BCCC-CA90C203D054}" type="presParOf" srcId="{FB55ECB1-780D-49F3-B479-90B7EC49EE0B}" destId="{1515639E-5681-4424-BBA3-0F0A7131B474}" srcOrd="6" destOrd="0" presId="urn:microsoft.com/office/officeart/2008/layout/VerticalCurvedList"/>
    <dgm:cxn modelId="{B3D49EA5-FCF0-4540-A158-AE8DDE9975B8}" type="presParOf" srcId="{1515639E-5681-4424-BBA3-0F0A7131B474}" destId="{4738A007-E09F-4268-B81F-6E170B4993A0}" srcOrd="0" destOrd="0" presId="urn:microsoft.com/office/officeart/2008/layout/VerticalCurvedList"/>
    <dgm:cxn modelId="{C024F7CD-DB88-4B8F-BFDC-9A01D527A3EE}" type="presParOf" srcId="{FB55ECB1-780D-49F3-B479-90B7EC49EE0B}" destId="{DE5C96C6-00A5-4A32-8A4D-72440215519E}" srcOrd="7" destOrd="0" presId="urn:microsoft.com/office/officeart/2008/layout/VerticalCurvedList"/>
    <dgm:cxn modelId="{B3710DA3-AD4B-4D1A-8132-2D8FF800BA5A}" type="presParOf" srcId="{FB55ECB1-780D-49F3-B479-90B7EC49EE0B}" destId="{8934DFFD-27A5-434A-B320-7C9442EB57F0}" srcOrd="8" destOrd="0" presId="urn:microsoft.com/office/officeart/2008/layout/VerticalCurvedList"/>
    <dgm:cxn modelId="{C40E5188-DB93-4517-9430-7F124059FE76}" type="presParOf" srcId="{8934DFFD-27A5-434A-B320-7C9442EB57F0}" destId="{92E8424A-C15A-4FE3-9677-D65591998E3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 custT="1"/>
      <dgm:spPr/>
      <dgm:t>
        <a:bodyPr/>
        <a:lstStyle/>
        <a:p>
          <a:r>
            <a:rPr lang="es-ES" sz="1600" b="1" dirty="0">
              <a:solidFill>
                <a:srgbClr val="FF2C6B"/>
              </a:solidFill>
              <a:effectLst/>
              <a:latin typeface="DejaVu Sans Mono"/>
            </a:rPr>
            <a:t>min-</a:t>
          </a:r>
          <a:r>
            <a:rPr lang="es-ES" sz="1600" b="1" dirty="0" err="1">
              <a:solidFill>
                <a:srgbClr val="FF2C6B"/>
              </a:solidFill>
              <a:effectLst/>
              <a:latin typeface="DejaVu Sans Mono"/>
            </a:rPr>
            <a:t>content</a:t>
          </a:r>
          <a:endParaRPr lang="es-ES" sz="1600" b="1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1200" b="0" i="0" kern="1200" dirty="0"/>
            <a:t>Define el tamaño más pequeño de una caja sin que el contenido llegue a desbordar</a:t>
          </a:r>
          <a:endParaRPr lang="es-ES" sz="12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42262C5B-7D42-4953-902C-5FE1315ADCA1}">
      <dgm:prSet phldrT="[Texto]" custT="1"/>
      <dgm:spPr/>
      <dgm:t>
        <a:bodyPr/>
        <a:lstStyle/>
        <a:p>
          <a:r>
            <a:rPr lang="es-ES" sz="1600" b="1" dirty="0" err="1">
              <a:solidFill>
                <a:srgbClr val="FF2C6B"/>
              </a:solidFill>
              <a:effectLst/>
              <a:latin typeface="DejaVu Sans Mono"/>
            </a:rPr>
            <a:t>max-content</a:t>
          </a:r>
          <a:endParaRPr lang="es-ES" sz="1600" b="1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146E283E-D98F-4334-961C-1EFAB864DB71}" type="parTrans" cxnId="{3D60B43C-919A-4CBC-88DA-B7C420FB50B6}">
      <dgm:prSet/>
      <dgm:spPr/>
      <dgm:t>
        <a:bodyPr/>
        <a:lstStyle/>
        <a:p>
          <a:endParaRPr lang="es-ES"/>
        </a:p>
      </dgm:t>
    </dgm:pt>
    <dgm:pt modelId="{53DF0544-7CE2-46FB-B56F-66EC6648EFF1}" type="sibTrans" cxnId="{3D60B43C-919A-4CBC-88DA-B7C420FB50B6}">
      <dgm:prSet/>
      <dgm:spPr/>
      <dgm:t>
        <a:bodyPr/>
        <a:lstStyle/>
        <a:p>
          <a:endParaRPr lang="es-ES"/>
        </a:p>
      </dgm:t>
    </dgm:pt>
    <dgm:pt modelId="{D9EF8D01-90B0-4C89-99B2-01FCCF08F4E6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>
            <a:buNone/>
          </a:pPr>
          <a:r>
            <a:rPr lang="es-ES" sz="1200" b="0" i="0" kern="1200" dirty="0"/>
            <a:t>Define el tamaño máximo en función de su contenido, minimiza el espacio vacío y evita el desbordamiento</a:t>
          </a:r>
          <a:endParaRPr lang="es-ES" sz="1200" kern="1200" dirty="0"/>
        </a:p>
      </dgm:t>
    </dgm:pt>
    <dgm:pt modelId="{C77F7EDB-EAED-43DC-B0D9-04C50929D50E}" type="parTrans" cxnId="{EFE6E77B-EAD6-433E-B133-610DA9B9016F}">
      <dgm:prSet/>
      <dgm:spPr/>
      <dgm:t>
        <a:bodyPr/>
        <a:lstStyle/>
        <a:p>
          <a:endParaRPr lang="es-ES"/>
        </a:p>
      </dgm:t>
    </dgm:pt>
    <dgm:pt modelId="{7CFE55CC-CB34-459E-BD8D-AEEFF22007AF}" type="sibTrans" cxnId="{EFE6E77B-EAD6-433E-B133-610DA9B9016F}">
      <dgm:prSet/>
      <dgm:spPr/>
      <dgm:t>
        <a:bodyPr/>
        <a:lstStyle/>
        <a:p>
          <a:endParaRPr lang="es-ES"/>
        </a:p>
      </dgm:t>
    </dgm:pt>
    <dgm:pt modelId="{4BD4A416-0625-4B4A-AD77-E1DE62DED262}">
      <dgm:prSet custT="1"/>
      <dgm:spPr/>
      <dgm:t>
        <a:bodyPr/>
        <a:lstStyle/>
        <a:p>
          <a:r>
            <a:rPr lang="es-ES" sz="1600" b="1" dirty="0" err="1">
              <a:solidFill>
                <a:srgbClr val="FF2C6B"/>
              </a:solidFill>
              <a:effectLst/>
              <a:latin typeface="DejaVu Sans Mono"/>
            </a:rPr>
            <a:t>fr</a:t>
          </a:r>
          <a:endParaRPr lang="es-ES" sz="1600" b="1" dirty="0"/>
        </a:p>
      </dgm:t>
    </dgm:pt>
    <dgm:pt modelId="{637864E9-ADEC-4A7F-88CF-8688E9C8684C}" type="parTrans" cxnId="{2B591233-5721-4517-8E6E-8A67689E13DE}">
      <dgm:prSet/>
      <dgm:spPr/>
      <dgm:t>
        <a:bodyPr/>
        <a:lstStyle/>
        <a:p>
          <a:endParaRPr lang="es-ES"/>
        </a:p>
      </dgm:t>
    </dgm:pt>
    <dgm:pt modelId="{007DA90E-6393-419B-A8EE-D42A9F268417}" type="sibTrans" cxnId="{2B591233-5721-4517-8E6E-8A67689E13DE}">
      <dgm:prSet/>
      <dgm:spPr/>
      <dgm:t>
        <a:bodyPr/>
        <a:lstStyle/>
        <a:p>
          <a:endParaRPr lang="es-ES"/>
        </a:p>
      </dgm:t>
    </dgm:pt>
    <dgm:pt modelId="{00AECBE8-D77F-433C-A9AA-C6C60BFA3781}">
      <dgm:prSet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>
            <a:buNone/>
          </a:pPr>
          <a:r>
            <a:rPr lang="es-ES" sz="1200" b="0" i="0" kern="1200" dirty="0"/>
            <a:t>Representa una fracción del espacio disponible en el </a:t>
          </a:r>
          <a:r>
            <a:rPr lang="es-ES" sz="1200" b="0" i="0" kern="1200" dirty="0" err="1"/>
            <a:t>grid</a:t>
          </a:r>
          <a:r>
            <a:rPr lang="es-ES" sz="1200" b="0" i="0" kern="1200" dirty="0"/>
            <a:t> container</a:t>
          </a:r>
          <a:endParaRPr lang="es-ES" sz="1200" kern="1200" dirty="0"/>
        </a:p>
      </dgm:t>
    </dgm:pt>
    <dgm:pt modelId="{268F7EFE-D2CD-4C7D-8040-0F84C497332D}" type="parTrans" cxnId="{95E98158-2DF8-4E2C-8DED-589A8698D460}">
      <dgm:prSet/>
      <dgm:spPr/>
      <dgm:t>
        <a:bodyPr/>
        <a:lstStyle/>
        <a:p>
          <a:endParaRPr lang="es-ES"/>
        </a:p>
      </dgm:t>
    </dgm:pt>
    <dgm:pt modelId="{D8532266-309F-4D43-AA93-BB506A16D7CF}" type="sibTrans" cxnId="{95E98158-2DF8-4E2C-8DED-589A8698D460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3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3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  <dgm:pt modelId="{8F38A832-4B32-49FF-8727-63047A2CDBDE}" type="pres">
      <dgm:prSet presAssocID="{552791E3-8044-45E3-A6A9-CE2580190032}" presName="spacing" presStyleCnt="0"/>
      <dgm:spPr/>
    </dgm:pt>
    <dgm:pt modelId="{44F4DEFF-990B-4ACF-BD81-B79C8562AF7B}" type="pres">
      <dgm:prSet presAssocID="{42262C5B-7D42-4953-902C-5FE1315ADCA1}" presName="linNode" presStyleCnt="0"/>
      <dgm:spPr/>
    </dgm:pt>
    <dgm:pt modelId="{40B7D956-CD0E-4559-A36D-7B18F856A052}" type="pres">
      <dgm:prSet presAssocID="{42262C5B-7D42-4953-902C-5FE1315ADCA1}" presName="parentShp" presStyleLbl="node1" presStyleIdx="1" presStyleCnt="3">
        <dgm:presLayoutVars>
          <dgm:bulletEnabled val="1"/>
        </dgm:presLayoutVars>
      </dgm:prSet>
      <dgm:spPr/>
    </dgm:pt>
    <dgm:pt modelId="{C41E6A53-42AB-4CE4-A56B-DD8F34D8BCA1}" type="pres">
      <dgm:prSet presAssocID="{42262C5B-7D42-4953-902C-5FE1315ADCA1}" presName="childShp" presStyleLbl="bgAccFollowNode1" presStyleIdx="1" presStyleCnt="3">
        <dgm:presLayoutVars>
          <dgm:bulletEnabled val="1"/>
        </dgm:presLayoutVars>
      </dgm:prSet>
      <dgm:spPr>
        <a:xfrm>
          <a:off x="3323834" y="394890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  <dgm:pt modelId="{6D5D849C-4321-4868-8723-594E8F254FA6}" type="pres">
      <dgm:prSet presAssocID="{53DF0544-7CE2-46FB-B56F-66EC6648EFF1}" presName="spacing" presStyleCnt="0"/>
      <dgm:spPr/>
    </dgm:pt>
    <dgm:pt modelId="{8477260C-5B66-43A9-89B9-7B706AF450DE}" type="pres">
      <dgm:prSet presAssocID="{4BD4A416-0625-4B4A-AD77-E1DE62DED262}" presName="linNode" presStyleCnt="0"/>
      <dgm:spPr/>
    </dgm:pt>
    <dgm:pt modelId="{553003B8-FEFB-4FB8-9B0B-D537062FBACA}" type="pres">
      <dgm:prSet presAssocID="{4BD4A416-0625-4B4A-AD77-E1DE62DED262}" presName="parentShp" presStyleLbl="node1" presStyleIdx="2" presStyleCnt="3" custLinFactNeighborY="17797">
        <dgm:presLayoutVars>
          <dgm:bulletEnabled val="1"/>
        </dgm:presLayoutVars>
      </dgm:prSet>
      <dgm:spPr/>
    </dgm:pt>
    <dgm:pt modelId="{55677D48-50A1-42BA-A0B9-0CE1382523E8}" type="pres">
      <dgm:prSet presAssocID="{4BD4A416-0625-4B4A-AD77-E1DE62DED262}" presName="childShp" presStyleLbl="bgAccFollowNode1" presStyleIdx="2" presStyleCnt="3">
        <dgm:presLayoutVars>
          <dgm:bulletEnabled val="1"/>
        </dgm:presLayoutVars>
      </dgm:prSet>
      <dgm:spPr>
        <a:xfrm>
          <a:off x="3323834" y="78785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2B591233-5721-4517-8E6E-8A67689E13DE}" srcId="{355869D1-27B1-4543-A811-A26FCA14F71B}" destId="{4BD4A416-0625-4B4A-AD77-E1DE62DED262}" srcOrd="2" destOrd="0" parTransId="{637864E9-ADEC-4A7F-88CF-8688E9C8684C}" sibTransId="{007DA90E-6393-419B-A8EE-D42A9F268417}"/>
    <dgm:cxn modelId="{3D60B43C-919A-4CBC-88DA-B7C420FB50B6}" srcId="{355869D1-27B1-4543-A811-A26FCA14F71B}" destId="{42262C5B-7D42-4953-902C-5FE1315ADCA1}" srcOrd="1" destOrd="0" parTransId="{146E283E-D98F-4334-961C-1EFAB864DB71}" sibTransId="{53DF0544-7CE2-46FB-B56F-66EC6648EFF1}"/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B8E36E74-48EE-47B8-B8FF-9BC88885F668}" type="presOf" srcId="{4BD4A416-0625-4B4A-AD77-E1DE62DED262}" destId="{553003B8-FEFB-4FB8-9B0B-D537062FBACA}" srcOrd="0" destOrd="0" presId="urn:microsoft.com/office/officeart/2005/8/layout/vList6"/>
    <dgm:cxn modelId="{95E98158-2DF8-4E2C-8DED-589A8698D460}" srcId="{4BD4A416-0625-4B4A-AD77-E1DE62DED262}" destId="{00AECBE8-D77F-433C-A9AA-C6C60BFA3781}" srcOrd="0" destOrd="0" parTransId="{268F7EFE-D2CD-4C7D-8040-0F84C497332D}" sibTransId="{D8532266-309F-4D43-AA93-BB506A16D7CF}"/>
    <dgm:cxn modelId="{EFE6E77B-EAD6-433E-B133-610DA9B9016F}" srcId="{42262C5B-7D42-4953-902C-5FE1315ADCA1}" destId="{D9EF8D01-90B0-4C89-99B2-01FCCF08F4E6}" srcOrd="0" destOrd="0" parTransId="{C77F7EDB-EAED-43DC-B0D9-04C50929D50E}" sibTransId="{7CFE55CC-CB34-459E-BD8D-AEEFF22007AF}"/>
    <dgm:cxn modelId="{8581E28A-8DAC-493F-A36F-5BE9D54F71D9}" type="presOf" srcId="{42262C5B-7D42-4953-902C-5FE1315ADCA1}" destId="{40B7D956-CD0E-4559-A36D-7B18F856A052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ED33F99A-A757-4256-B7AC-BFD9983AE68F}" type="presOf" srcId="{D9EF8D01-90B0-4C89-99B2-01FCCF08F4E6}" destId="{C41E6A53-42AB-4CE4-A56B-DD8F34D8BCA1}" srcOrd="0" destOrd="0" presId="urn:microsoft.com/office/officeart/2005/8/layout/vList6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15D798B3-8DFE-47B6-B8AE-1E60BB3C170E}" type="presOf" srcId="{00AECBE8-D77F-433C-A9AA-C6C60BFA3781}" destId="{55677D48-50A1-42BA-A0B9-0CE1382523E8}" srcOrd="0" destOrd="0" presId="urn:microsoft.com/office/officeart/2005/8/layout/vList6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  <dgm:cxn modelId="{D6438CCF-8442-455C-AB13-BD230DF4EEA1}" type="presParOf" srcId="{5A9FBAA6-B836-4C5C-8B88-5772B3071032}" destId="{8F38A832-4B32-49FF-8727-63047A2CDBDE}" srcOrd="1" destOrd="0" presId="urn:microsoft.com/office/officeart/2005/8/layout/vList6"/>
    <dgm:cxn modelId="{DBAA3A4A-954B-4A6A-AE1D-674B9861244C}" type="presParOf" srcId="{5A9FBAA6-B836-4C5C-8B88-5772B3071032}" destId="{44F4DEFF-990B-4ACF-BD81-B79C8562AF7B}" srcOrd="2" destOrd="0" presId="urn:microsoft.com/office/officeart/2005/8/layout/vList6"/>
    <dgm:cxn modelId="{2614C5AD-2259-4A97-8FBE-D7149A21CE7D}" type="presParOf" srcId="{44F4DEFF-990B-4ACF-BD81-B79C8562AF7B}" destId="{40B7D956-CD0E-4559-A36D-7B18F856A052}" srcOrd="0" destOrd="0" presId="urn:microsoft.com/office/officeart/2005/8/layout/vList6"/>
    <dgm:cxn modelId="{A12C7D9A-48D6-4CEF-B02C-33E82D69A2E1}" type="presParOf" srcId="{44F4DEFF-990B-4ACF-BD81-B79C8562AF7B}" destId="{C41E6A53-42AB-4CE4-A56B-DD8F34D8BCA1}" srcOrd="1" destOrd="0" presId="urn:microsoft.com/office/officeart/2005/8/layout/vList6"/>
    <dgm:cxn modelId="{C888296D-91A0-496F-82ED-24CF90142FF3}" type="presParOf" srcId="{5A9FBAA6-B836-4C5C-8B88-5772B3071032}" destId="{6D5D849C-4321-4868-8723-594E8F254FA6}" srcOrd="3" destOrd="0" presId="urn:microsoft.com/office/officeart/2005/8/layout/vList6"/>
    <dgm:cxn modelId="{E1B70E22-4108-494A-839E-FF3D375408CD}" type="presParOf" srcId="{5A9FBAA6-B836-4C5C-8B88-5772B3071032}" destId="{8477260C-5B66-43A9-89B9-7B706AF450DE}" srcOrd="4" destOrd="0" presId="urn:microsoft.com/office/officeart/2005/8/layout/vList6"/>
    <dgm:cxn modelId="{DDB97C50-1A5A-424E-A675-2638497EDA4D}" type="presParOf" srcId="{8477260C-5B66-43A9-89B9-7B706AF450DE}" destId="{553003B8-FEFB-4FB8-9B0B-D537062FBACA}" srcOrd="0" destOrd="0" presId="urn:microsoft.com/office/officeart/2005/8/layout/vList6"/>
    <dgm:cxn modelId="{81C5BE84-1B23-4642-80A8-DD88585E088A}" type="presParOf" srcId="{8477260C-5B66-43A9-89B9-7B706AF450DE}" destId="{55677D48-50A1-42BA-A0B9-0CE1382523E8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/>
      <dgm:spPr/>
      <dgm:t>
        <a:bodyPr/>
        <a:lstStyle/>
        <a:p>
          <a:r>
            <a:rPr lang="es-ES" b="0" dirty="0" err="1">
              <a:solidFill>
                <a:srgbClr val="A0B9C4"/>
              </a:solidFill>
              <a:effectLst/>
              <a:latin typeface="DejaVu Sans Mono"/>
            </a:rPr>
            <a:t>flex-start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800" b="0" i="0" kern="1200" dirty="0"/>
            <a:t> posiciona la cuadrícula al inicio de su espacio vertical y/o horizontal (valor por defecto)</a:t>
          </a: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1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1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/>
      <dgm:spPr/>
      <dgm:t>
        <a:bodyPr/>
        <a:lstStyle/>
        <a:p>
          <a:r>
            <a:rPr lang="es-ES" b="0" dirty="0" err="1">
              <a:solidFill>
                <a:srgbClr val="A0B9C4"/>
              </a:solidFill>
              <a:effectLst/>
              <a:latin typeface="DejaVu Sans Mono"/>
            </a:rPr>
            <a:t>flex-end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800" b="0" i="0" kern="1200" dirty="0"/>
            <a:t> posiciona la cuadrícula al final de su espacio vertical y/o horizontal</a:t>
          </a: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1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1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/>
      <dgm:spPr/>
      <dgm:t>
        <a:bodyPr/>
        <a:lstStyle/>
        <a:p>
          <a:r>
            <a:rPr lang="es-ES" b="0" dirty="0">
              <a:solidFill>
                <a:srgbClr val="A0B9C4"/>
              </a:solidFill>
              <a:effectLst/>
              <a:latin typeface="DejaVu Sans Mono"/>
            </a:rPr>
            <a:t>center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800" b="0" i="0" kern="1200" dirty="0"/>
            <a:t> posiciona la cuadrícula en el centro de su espacio vertical y/o horizontal</a:t>
          </a: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1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1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C88B00-9C21-478C-891B-C4B0720E7122}">
      <dsp:nvSpPr>
        <dsp:cNvPr id="0" name=""/>
        <dsp:cNvSpPr/>
      </dsp:nvSpPr>
      <dsp:spPr>
        <a:xfrm>
          <a:off x="-3690087" y="-566938"/>
          <a:ext cx="4398634" cy="4398634"/>
        </a:xfrm>
        <a:prstGeom prst="blockArc">
          <a:avLst>
            <a:gd name="adj1" fmla="val 18900000"/>
            <a:gd name="adj2" fmla="val 2700000"/>
            <a:gd name="adj3" fmla="val 491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978584-F189-45C3-A51D-1D84888E7908}">
      <dsp:nvSpPr>
        <dsp:cNvPr id="0" name=""/>
        <dsp:cNvSpPr/>
      </dsp:nvSpPr>
      <dsp:spPr>
        <a:xfrm>
          <a:off x="265303" y="171922"/>
          <a:ext cx="4590533" cy="343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82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rgbClr val="494738"/>
              </a:solidFill>
            </a:rPr>
            <a:t>¿Qué es CSS </a:t>
          </a:r>
          <a:r>
            <a:rPr lang="es-ES" sz="1600" kern="1200" dirty="0" err="1">
              <a:solidFill>
                <a:srgbClr val="494738"/>
              </a:solidFill>
            </a:rPr>
            <a:t>Grid</a:t>
          </a:r>
          <a:r>
            <a:rPr lang="es-ES" sz="1600" kern="1200" dirty="0">
              <a:solidFill>
                <a:srgbClr val="494738"/>
              </a:solidFill>
            </a:rPr>
            <a:t>?</a:t>
          </a:r>
        </a:p>
      </dsp:txBody>
      <dsp:txXfrm>
        <a:off x="265303" y="171922"/>
        <a:ext cx="4590533" cy="343713"/>
      </dsp:txXfrm>
    </dsp:sp>
    <dsp:sp modelId="{6230FFA4-A0CC-4603-9439-46D13515592F}">
      <dsp:nvSpPr>
        <dsp:cNvPr id="0" name=""/>
        <dsp:cNvSpPr/>
      </dsp:nvSpPr>
      <dsp:spPr>
        <a:xfrm>
          <a:off x="50482" y="128957"/>
          <a:ext cx="429642" cy="4296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D1FDF3-4980-4479-9686-C77ECC9D6C73}">
      <dsp:nvSpPr>
        <dsp:cNvPr id="0" name=""/>
        <dsp:cNvSpPr/>
      </dsp:nvSpPr>
      <dsp:spPr>
        <a:xfrm>
          <a:off x="548031" y="687427"/>
          <a:ext cx="4307805" cy="343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82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rgbClr val="494738"/>
              </a:solidFill>
            </a:rPr>
            <a:t>Partes de una </a:t>
          </a:r>
          <a:r>
            <a:rPr lang="es-ES" sz="1600" kern="1200" dirty="0" err="1">
              <a:solidFill>
                <a:srgbClr val="494738"/>
              </a:solidFill>
            </a:rPr>
            <a:t>Grid</a:t>
          </a:r>
          <a:endParaRPr lang="es-ES" sz="1600" kern="1200" dirty="0">
            <a:solidFill>
              <a:srgbClr val="494738"/>
            </a:solidFill>
          </a:endParaRPr>
        </a:p>
      </dsp:txBody>
      <dsp:txXfrm>
        <a:off x="548031" y="687427"/>
        <a:ext cx="4307805" cy="343713"/>
      </dsp:txXfrm>
    </dsp:sp>
    <dsp:sp modelId="{19CB2109-EED2-4298-88B6-B9385A42A73C}">
      <dsp:nvSpPr>
        <dsp:cNvPr id="0" name=""/>
        <dsp:cNvSpPr/>
      </dsp:nvSpPr>
      <dsp:spPr>
        <a:xfrm>
          <a:off x="333210" y="644463"/>
          <a:ext cx="429642" cy="4296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65D2D-D1AD-45B2-A55C-481655ECD7BE}">
      <dsp:nvSpPr>
        <dsp:cNvPr id="0" name=""/>
        <dsp:cNvSpPr/>
      </dsp:nvSpPr>
      <dsp:spPr>
        <a:xfrm>
          <a:off x="677315" y="1202932"/>
          <a:ext cx="4178520" cy="343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82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rgbClr val="494738"/>
              </a:solidFill>
            </a:rPr>
            <a:t>Propiedades de estructura</a:t>
          </a:r>
        </a:p>
      </dsp:txBody>
      <dsp:txXfrm>
        <a:off x="677315" y="1202932"/>
        <a:ext cx="4178520" cy="343713"/>
      </dsp:txXfrm>
    </dsp:sp>
    <dsp:sp modelId="{8E41255E-E0D1-4E9D-A1AB-BDD94583E088}">
      <dsp:nvSpPr>
        <dsp:cNvPr id="0" name=""/>
        <dsp:cNvSpPr/>
      </dsp:nvSpPr>
      <dsp:spPr>
        <a:xfrm>
          <a:off x="462494" y="1159968"/>
          <a:ext cx="429642" cy="4296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A1399B-93C1-4065-9D87-2B4C4C38062F}">
      <dsp:nvSpPr>
        <dsp:cNvPr id="0" name=""/>
        <dsp:cNvSpPr/>
      </dsp:nvSpPr>
      <dsp:spPr>
        <a:xfrm>
          <a:off x="677315" y="1718111"/>
          <a:ext cx="4178520" cy="343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82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rgbClr val="494738"/>
              </a:solidFill>
            </a:rPr>
            <a:t>Propiedades de posicionamiento</a:t>
          </a:r>
        </a:p>
      </dsp:txBody>
      <dsp:txXfrm>
        <a:off x="677315" y="1718111"/>
        <a:ext cx="4178520" cy="343713"/>
      </dsp:txXfrm>
    </dsp:sp>
    <dsp:sp modelId="{7840941C-4E1E-4016-9BEA-2087D2B279A5}">
      <dsp:nvSpPr>
        <dsp:cNvPr id="0" name=""/>
        <dsp:cNvSpPr/>
      </dsp:nvSpPr>
      <dsp:spPr>
        <a:xfrm>
          <a:off x="462494" y="1675147"/>
          <a:ext cx="429642" cy="4296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A87C79-ECF3-4ED3-8C22-0EB96ABC9D85}">
      <dsp:nvSpPr>
        <dsp:cNvPr id="0" name=""/>
        <dsp:cNvSpPr/>
      </dsp:nvSpPr>
      <dsp:spPr>
        <a:xfrm>
          <a:off x="548031" y="2233616"/>
          <a:ext cx="4307805" cy="343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82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rgbClr val="494738"/>
              </a:solidFill>
            </a:rPr>
            <a:t>Funciones y valores especiales</a:t>
          </a:r>
        </a:p>
      </dsp:txBody>
      <dsp:txXfrm>
        <a:off x="548031" y="2233616"/>
        <a:ext cx="4307805" cy="343713"/>
      </dsp:txXfrm>
    </dsp:sp>
    <dsp:sp modelId="{BBD1D983-2432-46C6-8563-B43F3C98B092}">
      <dsp:nvSpPr>
        <dsp:cNvPr id="0" name=""/>
        <dsp:cNvSpPr/>
      </dsp:nvSpPr>
      <dsp:spPr>
        <a:xfrm>
          <a:off x="333210" y="2190652"/>
          <a:ext cx="429642" cy="4296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858AFD-B3F1-4CD9-B19B-6CBF5BCC59BE}">
      <dsp:nvSpPr>
        <dsp:cNvPr id="0" name=""/>
        <dsp:cNvSpPr/>
      </dsp:nvSpPr>
      <dsp:spPr>
        <a:xfrm>
          <a:off x="265303" y="2749122"/>
          <a:ext cx="4590533" cy="343713"/>
        </a:xfrm>
        <a:prstGeom prst="rect">
          <a:avLst/>
        </a:prstGeom>
        <a:solidFill>
          <a:srgbClr val="D9D90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82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rgbClr val="494738"/>
              </a:solidFill>
              <a:latin typeface="Open Sans"/>
              <a:ea typeface="+mn-ea"/>
              <a:cs typeface="+mn-cs"/>
            </a:rPr>
            <a:t>Alineación de los elementos (</a:t>
          </a:r>
          <a:r>
            <a:rPr lang="es-ES" sz="1600" kern="1200" dirty="0" err="1">
              <a:solidFill>
                <a:srgbClr val="494738"/>
              </a:solidFill>
              <a:latin typeface="Open Sans"/>
              <a:ea typeface="+mn-ea"/>
              <a:cs typeface="+mn-cs"/>
            </a:rPr>
            <a:t>grid</a:t>
          </a:r>
          <a:r>
            <a:rPr lang="es-ES" sz="1600" kern="1200" dirty="0">
              <a:solidFill>
                <a:srgbClr val="494738"/>
              </a:solidFill>
              <a:latin typeface="Open Sans"/>
              <a:ea typeface="+mn-ea"/>
              <a:cs typeface="+mn-cs"/>
            </a:rPr>
            <a:t> ítems)</a:t>
          </a:r>
        </a:p>
      </dsp:txBody>
      <dsp:txXfrm>
        <a:off x="265303" y="2749122"/>
        <a:ext cx="4590533" cy="343713"/>
      </dsp:txXfrm>
    </dsp:sp>
    <dsp:sp modelId="{E0649849-D027-43B6-A879-B6DADC114081}">
      <dsp:nvSpPr>
        <dsp:cNvPr id="0" name=""/>
        <dsp:cNvSpPr/>
      </dsp:nvSpPr>
      <dsp:spPr>
        <a:xfrm>
          <a:off x="50482" y="2706157"/>
          <a:ext cx="429642" cy="4296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1897498" y="0"/>
          <a:ext cx="2846248" cy="400005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1897498" y="50001"/>
        <a:ext cx="2696246" cy="300003"/>
      </dsp:txXfrm>
    </dsp:sp>
    <dsp:sp modelId="{44F828DA-151C-4BE0-8C90-CAF7517274FE}">
      <dsp:nvSpPr>
        <dsp:cNvPr id="0" name=""/>
        <dsp:cNvSpPr/>
      </dsp:nvSpPr>
      <dsp:spPr>
        <a:xfrm>
          <a:off x="0" y="0"/>
          <a:ext cx="1897498" cy="40000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b="0" kern="1200" dirty="0" err="1">
              <a:solidFill>
                <a:srgbClr val="A0B9C4"/>
              </a:solidFill>
              <a:effectLst/>
              <a:latin typeface="DejaVu Sans Mono"/>
            </a:rPr>
            <a:t>space-around</a:t>
          </a:r>
          <a:endParaRPr lang="es-ES" sz="19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9527" y="19527"/>
        <a:ext cx="1858444" cy="36095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1897498" y="0"/>
          <a:ext cx="2846248" cy="400005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1897498" y="50001"/>
        <a:ext cx="2696246" cy="300003"/>
      </dsp:txXfrm>
    </dsp:sp>
    <dsp:sp modelId="{44F828DA-151C-4BE0-8C90-CAF7517274FE}">
      <dsp:nvSpPr>
        <dsp:cNvPr id="0" name=""/>
        <dsp:cNvSpPr/>
      </dsp:nvSpPr>
      <dsp:spPr>
        <a:xfrm>
          <a:off x="0" y="0"/>
          <a:ext cx="1897498" cy="40000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0" kern="1200" dirty="0" err="1">
              <a:solidFill>
                <a:srgbClr val="A0B9C4"/>
              </a:solidFill>
              <a:effectLst/>
              <a:latin typeface="DejaVu Sans Mono"/>
            </a:rPr>
            <a:t>space-evenly</a:t>
          </a:r>
          <a:endParaRPr lang="es-ES" sz="20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9527" y="19527"/>
        <a:ext cx="1858444" cy="36095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1897498" y="0"/>
          <a:ext cx="2846248" cy="400005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1897498" y="50001"/>
        <a:ext cx="2696246" cy="300003"/>
      </dsp:txXfrm>
    </dsp:sp>
    <dsp:sp modelId="{44F828DA-151C-4BE0-8C90-CAF7517274FE}">
      <dsp:nvSpPr>
        <dsp:cNvPr id="0" name=""/>
        <dsp:cNvSpPr/>
      </dsp:nvSpPr>
      <dsp:spPr>
        <a:xfrm>
          <a:off x="0" y="0"/>
          <a:ext cx="1897498" cy="40000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b="0" kern="1200" dirty="0" err="1">
              <a:solidFill>
                <a:srgbClr val="A0B9C4"/>
              </a:solidFill>
              <a:effectLst/>
              <a:latin typeface="DejaVu Sans Mono"/>
            </a:rPr>
            <a:t>space-between</a:t>
          </a:r>
          <a:endParaRPr lang="es-ES" sz="17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9527" y="19527"/>
        <a:ext cx="1858444" cy="36095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1897498" y="195"/>
          <a:ext cx="2846248" cy="399614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6350" rIns="6350" bIns="635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000" b="0" i="0" kern="1200" dirty="0"/>
            <a:t>posiciona los elementos al inicio de su espacio vertical y/o horizontal.</a:t>
          </a:r>
          <a:endParaRPr lang="es-ES" sz="10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1897498" y="50147"/>
        <a:ext cx="2696393" cy="299710"/>
      </dsp:txXfrm>
    </dsp:sp>
    <dsp:sp modelId="{44F828DA-151C-4BE0-8C90-CAF7517274FE}">
      <dsp:nvSpPr>
        <dsp:cNvPr id="0" name=""/>
        <dsp:cNvSpPr/>
      </dsp:nvSpPr>
      <dsp:spPr>
        <a:xfrm>
          <a:off x="0" y="195"/>
          <a:ext cx="1897498" cy="39961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0" kern="1200" dirty="0" err="1">
              <a:solidFill>
                <a:srgbClr val="A0B9C4"/>
              </a:solidFill>
              <a:effectLst/>
              <a:latin typeface="DejaVu Sans Mono"/>
            </a:rPr>
            <a:t>flex-start</a:t>
          </a:r>
          <a:endParaRPr lang="es-ES" sz="20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9508" y="19703"/>
        <a:ext cx="1858482" cy="36059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1897498" y="195"/>
          <a:ext cx="2846248" cy="399614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6350" rIns="6350" bIns="635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000" b="0" i="0" kern="1200" dirty="0"/>
            <a:t>posiciona los elementos al final de su espacio vertical y/o horizontal.</a:t>
          </a:r>
          <a:endParaRPr lang="es-ES" sz="10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1897498" y="50147"/>
        <a:ext cx="2696393" cy="299710"/>
      </dsp:txXfrm>
    </dsp:sp>
    <dsp:sp modelId="{44F828DA-151C-4BE0-8C90-CAF7517274FE}">
      <dsp:nvSpPr>
        <dsp:cNvPr id="0" name=""/>
        <dsp:cNvSpPr/>
      </dsp:nvSpPr>
      <dsp:spPr>
        <a:xfrm>
          <a:off x="0" y="195"/>
          <a:ext cx="1897498" cy="39961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0" kern="1200" dirty="0" err="1">
              <a:solidFill>
                <a:srgbClr val="A0B9C4"/>
              </a:solidFill>
              <a:effectLst/>
              <a:latin typeface="DejaVu Sans Mono"/>
            </a:rPr>
            <a:t>flex-end</a:t>
          </a:r>
          <a:endParaRPr lang="es-ES" sz="20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9508" y="19703"/>
        <a:ext cx="1858482" cy="36059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1897498" y="195"/>
          <a:ext cx="2846248" cy="399614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6350" rIns="6350" bIns="635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000" b="0" i="0" kern="1200" dirty="0"/>
            <a:t>posiciona los elementos en el centro de su espacio vertical y/o horizontal.</a:t>
          </a:r>
          <a:endParaRPr lang="es-ES" sz="10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1897498" y="50147"/>
        <a:ext cx="2696393" cy="299710"/>
      </dsp:txXfrm>
    </dsp:sp>
    <dsp:sp modelId="{44F828DA-151C-4BE0-8C90-CAF7517274FE}">
      <dsp:nvSpPr>
        <dsp:cNvPr id="0" name=""/>
        <dsp:cNvSpPr/>
      </dsp:nvSpPr>
      <dsp:spPr>
        <a:xfrm>
          <a:off x="0" y="195"/>
          <a:ext cx="1897498" cy="39961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0" kern="1200" dirty="0">
              <a:solidFill>
                <a:srgbClr val="A0B9C4"/>
              </a:solidFill>
              <a:effectLst/>
              <a:latin typeface="DejaVu Sans Mono"/>
            </a:rPr>
            <a:t>center</a:t>
          </a:r>
          <a:endParaRPr lang="es-ES" sz="20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9508" y="19703"/>
        <a:ext cx="1858482" cy="36059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1897498" y="0"/>
          <a:ext cx="2846248" cy="400005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6350" rIns="6350" bIns="635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s-ES" sz="10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1897498" y="50001"/>
        <a:ext cx="2696246" cy="300003"/>
      </dsp:txXfrm>
    </dsp:sp>
    <dsp:sp modelId="{44F828DA-151C-4BE0-8C90-CAF7517274FE}">
      <dsp:nvSpPr>
        <dsp:cNvPr id="0" name=""/>
        <dsp:cNvSpPr/>
      </dsp:nvSpPr>
      <dsp:spPr>
        <a:xfrm>
          <a:off x="0" y="0"/>
          <a:ext cx="1897498" cy="40000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0" kern="1200" dirty="0" err="1">
              <a:solidFill>
                <a:srgbClr val="A0B9C4"/>
              </a:solidFill>
              <a:effectLst/>
              <a:latin typeface="DejaVu Sans Mono"/>
            </a:rPr>
            <a:t>stretch</a:t>
          </a:r>
          <a:endParaRPr lang="es-ES" sz="20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9527" y="19527"/>
        <a:ext cx="1858444" cy="3609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2846052" y="0"/>
          <a:ext cx="4269079" cy="478498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1400" b="0" i="0" kern="1200" dirty="0"/>
            <a:t>establece la separación entre filas</a:t>
          </a:r>
          <a:endParaRPr lang="es-ES" sz="14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2846052" y="59812"/>
        <a:ext cx="4089642" cy="358874"/>
      </dsp:txXfrm>
    </dsp:sp>
    <dsp:sp modelId="{44F828DA-151C-4BE0-8C90-CAF7517274FE}">
      <dsp:nvSpPr>
        <dsp:cNvPr id="0" name=""/>
        <dsp:cNvSpPr/>
      </dsp:nvSpPr>
      <dsp:spPr>
        <a:xfrm>
          <a:off x="0" y="0"/>
          <a:ext cx="2846052" cy="478498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 dirty="0" err="1">
              <a:solidFill>
                <a:srgbClr val="A0B9C4"/>
              </a:solidFill>
              <a:effectLst/>
              <a:latin typeface="DejaVu Sans Mono"/>
            </a:rPr>
            <a:t>row</a:t>
          </a:r>
          <a:r>
            <a:rPr lang="es-ES" sz="1600" b="0" kern="1200" dirty="0">
              <a:solidFill>
                <a:srgbClr val="A0B9C4"/>
              </a:solidFill>
              <a:effectLst/>
              <a:latin typeface="DejaVu Sans Mono"/>
            </a:rPr>
            <a:t>-gap</a:t>
          </a:r>
          <a:r>
            <a:rPr lang="es-ES" sz="1600" b="0" kern="1200" dirty="0">
              <a:solidFill>
                <a:srgbClr val="A7A2A2"/>
              </a:solidFill>
              <a:effectLst/>
              <a:latin typeface="DejaVu Sans Mono"/>
            </a:rPr>
            <a:t>:</a:t>
          </a:r>
          <a:r>
            <a:rPr lang="es-ES" sz="1600" b="0" kern="1200" dirty="0">
              <a:solidFill>
                <a:srgbClr val="E6E6E6"/>
              </a:solidFill>
              <a:effectLst/>
              <a:latin typeface="DejaVu Sans Mono"/>
            </a:rPr>
            <a:t> </a:t>
          </a:r>
          <a:r>
            <a:rPr lang="es-ES" sz="1600" b="0" kern="1200" dirty="0">
              <a:solidFill>
                <a:srgbClr val="FFCC95"/>
              </a:solidFill>
              <a:effectLst/>
              <a:latin typeface="DejaVu Sans Mono"/>
            </a:rPr>
            <a:t>10</a:t>
          </a:r>
          <a:r>
            <a:rPr lang="es-ES" sz="1600" b="0" kern="1200" dirty="0">
              <a:solidFill>
                <a:srgbClr val="FF2C6B"/>
              </a:solidFill>
              <a:effectLst/>
              <a:latin typeface="DejaVu Sans Mono"/>
            </a:rPr>
            <a:t>px</a:t>
          </a:r>
          <a:r>
            <a:rPr lang="es-ES" sz="1600" b="0" kern="1200" dirty="0">
              <a:solidFill>
                <a:srgbClr val="A7A2A2"/>
              </a:solidFill>
              <a:effectLst/>
              <a:latin typeface="DejaVu Sans Mono"/>
            </a:rPr>
            <a:t>;</a:t>
          </a:r>
          <a:endParaRPr lang="es-ES" sz="16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23358" y="23358"/>
        <a:ext cx="2799336" cy="431782"/>
      </dsp:txXfrm>
    </dsp:sp>
    <dsp:sp modelId="{C41E6A53-42AB-4CE4-A56B-DD8F34D8BCA1}">
      <dsp:nvSpPr>
        <dsp:cNvPr id="0" name=""/>
        <dsp:cNvSpPr/>
      </dsp:nvSpPr>
      <dsp:spPr>
        <a:xfrm>
          <a:off x="2846052" y="526347"/>
          <a:ext cx="4269079" cy="478498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200" b="0" i="0" kern="1200" dirty="0"/>
            <a:t>establece la separación entre columnas</a:t>
          </a:r>
          <a:endParaRPr lang="es-ES" sz="1200" kern="1200" dirty="0"/>
        </a:p>
      </dsp:txBody>
      <dsp:txXfrm>
        <a:off x="2846052" y="586159"/>
        <a:ext cx="4089642" cy="358874"/>
      </dsp:txXfrm>
    </dsp:sp>
    <dsp:sp modelId="{40B7D956-CD0E-4559-A36D-7B18F856A052}">
      <dsp:nvSpPr>
        <dsp:cNvPr id="0" name=""/>
        <dsp:cNvSpPr/>
      </dsp:nvSpPr>
      <dsp:spPr>
        <a:xfrm>
          <a:off x="0" y="526347"/>
          <a:ext cx="2846052" cy="478498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 dirty="0" err="1">
              <a:solidFill>
                <a:srgbClr val="A0B9C4"/>
              </a:solidFill>
              <a:effectLst/>
              <a:latin typeface="DejaVu Sans Mono"/>
            </a:rPr>
            <a:t>column</a:t>
          </a:r>
          <a:r>
            <a:rPr lang="es-ES" sz="1600" b="0" kern="1200" dirty="0">
              <a:solidFill>
                <a:srgbClr val="A0B9C4"/>
              </a:solidFill>
              <a:effectLst/>
              <a:latin typeface="DejaVu Sans Mono"/>
            </a:rPr>
            <a:t>-gap</a:t>
          </a:r>
          <a:r>
            <a:rPr lang="es-ES" sz="1600" b="0" kern="1200" dirty="0">
              <a:solidFill>
                <a:srgbClr val="A7A2A2"/>
              </a:solidFill>
              <a:effectLst/>
              <a:latin typeface="DejaVu Sans Mono"/>
            </a:rPr>
            <a:t>:</a:t>
          </a:r>
          <a:r>
            <a:rPr lang="es-ES" sz="1600" b="0" kern="1200" dirty="0">
              <a:solidFill>
                <a:srgbClr val="E6E6E6"/>
              </a:solidFill>
              <a:effectLst/>
              <a:latin typeface="DejaVu Sans Mono"/>
            </a:rPr>
            <a:t> </a:t>
          </a:r>
          <a:r>
            <a:rPr lang="es-ES" sz="1600" b="0" kern="1200" dirty="0">
              <a:solidFill>
                <a:srgbClr val="FFCC95"/>
              </a:solidFill>
              <a:effectLst/>
              <a:latin typeface="DejaVu Sans Mono"/>
            </a:rPr>
            <a:t>10</a:t>
          </a:r>
          <a:r>
            <a:rPr lang="es-ES" sz="1600" b="0" kern="1200" dirty="0">
              <a:solidFill>
                <a:srgbClr val="FF2C6B"/>
              </a:solidFill>
              <a:effectLst/>
              <a:latin typeface="DejaVu Sans Mono"/>
            </a:rPr>
            <a:t>px</a:t>
          </a:r>
          <a:r>
            <a:rPr lang="es-ES" sz="1600" b="0" kern="1200" dirty="0">
              <a:solidFill>
                <a:srgbClr val="A7A2A2"/>
              </a:solidFill>
              <a:effectLst/>
              <a:latin typeface="DejaVu Sans Mono"/>
            </a:rPr>
            <a:t>;</a:t>
          </a:r>
          <a:endParaRPr lang="es-ES" sz="16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23358" y="549705"/>
        <a:ext cx="2799336" cy="431782"/>
      </dsp:txXfrm>
    </dsp:sp>
    <dsp:sp modelId="{55677D48-50A1-42BA-A0B9-0CE1382523E8}">
      <dsp:nvSpPr>
        <dsp:cNvPr id="0" name=""/>
        <dsp:cNvSpPr/>
      </dsp:nvSpPr>
      <dsp:spPr>
        <a:xfrm>
          <a:off x="2846052" y="1052695"/>
          <a:ext cx="4269079" cy="478498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000" b="0" i="0" kern="1200" dirty="0"/>
            <a:t> </a:t>
          </a:r>
          <a:r>
            <a:rPr lang="es-ES" sz="1000" b="1" i="0" kern="1200" dirty="0" err="1"/>
            <a:t>Shorthand</a:t>
          </a:r>
          <a:r>
            <a:rPr lang="es-ES" sz="1000" b="0" i="0" kern="1200" dirty="0"/>
            <a:t>. Establece la separación entre filas y columnas, si sólo se proporciona un valor este se aplica para ambas</a:t>
          </a:r>
          <a:endParaRPr lang="es-ES" sz="1000" kern="1200" dirty="0"/>
        </a:p>
      </dsp:txBody>
      <dsp:txXfrm>
        <a:off x="2846052" y="1112507"/>
        <a:ext cx="4089642" cy="358874"/>
      </dsp:txXfrm>
    </dsp:sp>
    <dsp:sp modelId="{553003B8-FEFB-4FB8-9B0B-D537062FBACA}">
      <dsp:nvSpPr>
        <dsp:cNvPr id="0" name=""/>
        <dsp:cNvSpPr/>
      </dsp:nvSpPr>
      <dsp:spPr>
        <a:xfrm>
          <a:off x="0" y="1052695"/>
          <a:ext cx="2846052" cy="478498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 dirty="0">
              <a:solidFill>
                <a:srgbClr val="A0B9C4"/>
              </a:solidFill>
              <a:effectLst/>
              <a:latin typeface="DejaVu Sans Mono"/>
            </a:rPr>
            <a:t>gap</a:t>
          </a:r>
          <a:r>
            <a:rPr lang="es-ES" sz="1600" b="0" kern="1200" dirty="0">
              <a:solidFill>
                <a:srgbClr val="A7A2A2"/>
              </a:solidFill>
              <a:effectLst/>
              <a:latin typeface="DejaVu Sans Mono"/>
            </a:rPr>
            <a:t>:</a:t>
          </a:r>
          <a:r>
            <a:rPr lang="es-ES" sz="1600" b="0" kern="1200" dirty="0">
              <a:solidFill>
                <a:srgbClr val="E6E6E6"/>
              </a:solidFill>
              <a:effectLst/>
              <a:latin typeface="DejaVu Sans Mono"/>
            </a:rPr>
            <a:t> </a:t>
          </a:r>
          <a:r>
            <a:rPr lang="es-ES" sz="1600" b="0" kern="1200" dirty="0">
              <a:solidFill>
                <a:srgbClr val="FFCC95"/>
              </a:solidFill>
              <a:effectLst/>
              <a:latin typeface="DejaVu Sans Mono"/>
            </a:rPr>
            <a:t>10</a:t>
          </a:r>
          <a:r>
            <a:rPr lang="es-ES" sz="1600" b="0" kern="1200" dirty="0">
              <a:solidFill>
                <a:srgbClr val="FF2C6B"/>
              </a:solidFill>
              <a:effectLst/>
              <a:latin typeface="DejaVu Sans Mono"/>
            </a:rPr>
            <a:t>px </a:t>
          </a:r>
          <a:r>
            <a:rPr lang="es-ES" sz="1600" b="0" kern="1200" dirty="0" err="1">
              <a:solidFill>
                <a:srgbClr val="FFCC95"/>
              </a:solidFill>
              <a:effectLst/>
              <a:latin typeface="DejaVu Sans Mono"/>
            </a:rPr>
            <a:t>10</a:t>
          </a:r>
          <a:r>
            <a:rPr lang="es-ES" sz="1600" b="0" kern="1200" dirty="0" err="1">
              <a:solidFill>
                <a:srgbClr val="FF2C6B"/>
              </a:solidFill>
              <a:effectLst/>
              <a:latin typeface="DejaVu Sans Mono"/>
            </a:rPr>
            <a:t>px</a:t>
          </a:r>
          <a:r>
            <a:rPr lang="es-ES" sz="1600" b="0" kern="1200" dirty="0">
              <a:solidFill>
                <a:srgbClr val="A7A2A2"/>
              </a:solidFill>
              <a:effectLst/>
              <a:latin typeface="DejaVu Sans Mono"/>
            </a:rPr>
            <a:t>;</a:t>
          </a:r>
          <a:endParaRPr lang="es-ES" sz="1600" kern="1200" dirty="0"/>
        </a:p>
      </dsp:txBody>
      <dsp:txXfrm>
        <a:off x="23358" y="1076053"/>
        <a:ext cx="2799336" cy="4317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2846052" y="0"/>
          <a:ext cx="4269079" cy="382700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800" b="1" i="0" kern="1200" dirty="0">
              <a:solidFill>
                <a:srgbClr val="000000"/>
              </a:solidFill>
              <a:effectLst/>
            </a:rPr>
            <a:t>-1</a:t>
          </a:r>
          <a:r>
            <a:rPr lang="es-ES" sz="800" b="0" i="0" kern="1200" dirty="0">
              <a:solidFill>
                <a:srgbClr val="333333"/>
              </a:solidFill>
              <a:effectLst/>
            </a:rPr>
            <a:t> como valor de fin de fila o columna indica que ocupe todo el espacio de fila o columna</a:t>
          </a: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2846052" y="47838"/>
        <a:ext cx="4125567" cy="287025"/>
      </dsp:txXfrm>
    </dsp:sp>
    <dsp:sp modelId="{44F828DA-151C-4BE0-8C90-CAF7517274FE}">
      <dsp:nvSpPr>
        <dsp:cNvPr id="0" name=""/>
        <dsp:cNvSpPr/>
      </dsp:nvSpPr>
      <dsp:spPr>
        <a:xfrm>
          <a:off x="0" y="0"/>
          <a:ext cx="2846052" cy="3827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 dirty="0" err="1">
              <a:solidFill>
                <a:srgbClr val="A0B9C4"/>
              </a:solidFill>
              <a:effectLst/>
              <a:latin typeface="DejaVu Sans Mono"/>
            </a:rPr>
            <a:t>grid-row</a:t>
          </a:r>
          <a:r>
            <a:rPr lang="es-ES" sz="1600" b="0" kern="1200" dirty="0">
              <a:solidFill>
                <a:srgbClr val="A7A2A2"/>
              </a:solidFill>
              <a:effectLst/>
              <a:latin typeface="DejaVu Sans Mono"/>
            </a:rPr>
            <a:t>:</a:t>
          </a:r>
          <a:r>
            <a:rPr lang="es-ES" sz="1600" b="0" kern="1200" dirty="0">
              <a:solidFill>
                <a:srgbClr val="E6E6E6"/>
              </a:solidFill>
              <a:effectLst/>
              <a:latin typeface="DejaVu Sans Mono"/>
            </a:rPr>
            <a:t> </a:t>
          </a:r>
          <a:r>
            <a:rPr lang="es-ES" sz="1600" b="0" kern="1200" dirty="0">
              <a:solidFill>
                <a:srgbClr val="FFCC95"/>
              </a:solidFill>
              <a:effectLst/>
              <a:latin typeface="DejaVu Sans Mono"/>
            </a:rPr>
            <a:t>1</a:t>
          </a:r>
          <a:r>
            <a:rPr lang="es-ES" sz="1600" b="0" kern="1200" dirty="0">
              <a:solidFill>
                <a:srgbClr val="7CC0D1"/>
              </a:solidFill>
              <a:effectLst/>
              <a:latin typeface="DejaVu Sans Mono"/>
            </a:rPr>
            <a:t> / </a:t>
          </a:r>
          <a:r>
            <a:rPr lang="es-ES" sz="1600" b="0" kern="1200" dirty="0">
              <a:solidFill>
                <a:srgbClr val="FFCC95"/>
              </a:solidFill>
              <a:effectLst/>
              <a:latin typeface="DejaVu Sans Mono"/>
            </a:rPr>
            <a:t>-1</a:t>
          </a:r>
          <a:r>
            <a:rPr lang="es-ES" sz="1600" b="0" kern="1200" dirty="0">
              <a:solidFill>
                <a:srgbClr val="A7A2A2"/>
              </a:solidFill>
              <a:effectLst/>
              <a:latin typeface="DejaVu Sans Mono"/>
            </a:rPr>
            <a:t>;</a:t>
          </a:r>
          <a:endParaRPr lang="es-ES" sz="16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8682" y="18682"/>
        <a:ext cx="2808688" cy="345336"/>
      </dsp:txXfrm>
    </dsp:sp>
    <dsp:sp modelId="{C41E6A53-42AB-4CE4-A56B-DD8F34D8BCA1}">
      <dsp:nvSpPr>
        <dsp:cNvPr id="0" name=""/>
        <dsp:cNvSpPr/>
      </dsp:nvSpPr>
      <dsp:spPr>
        <a:xfrm>
          <a:off x="2846052" y="420970"/>
          <a:ext cx="4269079" cy="382700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800" b="1" i="0" kern="1200" dirty="0" err="1">
              <a:solidFill>
                <a:srgbClr val="000000"/>
              </a:solidFill>
              <a:effectLst/>
            </a:rPr>
            <a:t>span</a:t>
          </a:r>
          <a:r>
            <a:rPr lang="es-ES" sz="800" b="0" i="0" kern="1200" dirty="0">
              <a:solidFill>
                <a:srgbClr val="333333"/>
              </a:solidFill>
              <a:effectLst/>
            </a:rPr>
            <a:t> (se extiende) el elemento ocupará el número de filas o columnas indicado, en este caso empieza en la línea 1 de columnas y se extiende 4 </a:t>
          </a:r>
          <a:r>
            <a:rPr lang="es-ES" sz="800" b="0" i="0" kern="1200">
              <a:solidFill>
                <a:srgbClr val="333333"/>
              </a:solidFill>
              <a:effectLst/>
            </a:rPr>
            <a:t>más después de la 1ª.</a:t>
          </a:r>
          <a:endParaRPr lang="es-ES" sz="800" kern="1200" dirty="0"/>
        </a:p>
      </dsp:txBody>
      <dsp:txXfrm>
        <a:off x="2846052" y="468808"/>
        <a:ext cx="4125567" cy="287025"/>
      </dsp:txXfrm>
    </dsp:sp>
    <dsp:sp modelId="{40B7D956-CD0E-4559-A36D-7B18F856A052}">
      <dsp:nvSpPr>
        <dsp:cNvPr id="0" name=""/>
        <dsp:cNvSpPr/>
      </dsp:nvSpPr>
      <dsp:spPr>
        <a:xfrm>
          <a:off x="0" y="420970"/>
          <a:ext cx="2846052" cy="3827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 dirty="0" err="1">
              <a:solidFill>
                <a:srgbClr val="E6E6E6"/>
              </a:solidFill>
              <a:effectLst/>
              <a:latin typeface="DejaVu Sans Mono"/>
            </a:rPr>
            <a:t>grid-column</a:t>
          </a:r>
          <a:r>
            <a:rPr lang="es-ES" sz="1600" b="0" kern="1200" dirty="0">
              <a:solidFill>
                <a:srgbClr val="E6E6E6"/>
              </a:solidFill>
              <a:effectLst/>
              <a:latin typeface="DejaVu Sans Mono"/>
            </a:rPr>
            <a:t>: 1 / </a:t>
          </a:r>
          <a:r>
            <a:rPr lang="es-ES" sz="1600" b="0" kern="1200" dirty="0" err="1">
              <a:solidFill>
                <a:srgbClr val="FF2C6B"/>
              </a:solidFill>
              <a:effectLst/>
              <a:latin typeface="DejaVu Sans Mono"/>
            </a:rPr>
            <a:t>span</a:t>
          </a:r>
          <a:r>
            <a:rPr lang="es-ES" sz="1600" b="0" kern="1200" dirty="0">
              <a:solidFill>
                <a:srgbClr val="E6E6E6"/>
              </a:solidFill>
              <a:effectLst/>
              <a:latin typeface="DejaVu Sans Mono"/>
            </a:rPr>
            <a:t> 4;</a:t>
          </a:r>
          <a:endParaRPr lang="es-ES" sz="16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8682" y="439652"/>
        <a:ext cx="2808688" cy="345336"/>
      </dsp:txXfrm>
    </dsp:sp>
    <dsp:sp modelId="{55677D48-50A1-42BA-A0B9-0CE1382523E8}">
      <dsp:nvSpPr>
        <dsp:cNvPr id="0" name=""/>
        <dsp:cNvSpPr/>
      </dsp:nvSpPr>
      <dsp:spPr>
        <a:xfrm>
          <a:off x="2846052" y="841941"/>
          <a:ext cx="4269079" cy="382700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800" b="1" i="0" kern="1200" dirty="0">
              <a:solidFill>
                <a:srgbClr val="000000"/>
              </a:solidFill>
              <a:effectLst/>
              <a:latin typeface="Helvetica Neue"/>
            </a:rPr>
            <a:t>auto</a:t>
          </a:r>
          <a:r>
            <a:rPr lang="es-ES" sz="800" b="0" i="0" kern="1200" dirty="0">
              <a:solidFill>
                <a:srgbClr val="333333"/>
              </a:solidFill>
              <a:effectLst/>
              <a:latin typeface="Helvetica Neue"/>
            </a:rPr>
            <a:t> define el inicio o final de una fila o columna de manera automática</a:t>
          </a:r>
          <a:endParaRPr lang="es-ES" sz="800" kern="1200" dirty="0"/>
        </a:p>
      </dsp:txBody>
      <dsp:txXfrm>
        <a:off x="2846052" y="889779"/>
        <a:ext cx="4125567" cy="287025"/>
      </dsp:txXfrm>
    </dsp:sp>
    <dsp:sp modelId="{553003B8-FEFB-4FB8-9B0B-D537062FBACA}">
      <dsp:nvSpPr>
        <dsp:cNvPr id="0" name=""/>
        <dsp:cNvSpPr/>
      </dsp:nvSpPr>
      <dsp:spPr>
        <a:xfrm>
          <a:off x="0" y="841941"/>
          <a:ext cx="2846052" cy="3827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 dirty="0" err="1">
              <a:solidFill>
                <a:srgbClr val="E6E6E6"/>
              </a:solidFill>
              <a:effectLst/>
              <a:latin typeface="DejaVu Sans Mono"/>
            </a:rPr>
            <a:t>grid-row</a:t>
          </a:r>
          <a:r>
            <a:rPr lang="es-ES" sz="1600" b="0" kern="1200" dirty="0">
              <a:solidFill>
                <a:srgbClr val="E6E6E6"/>
              </a:solidFill>
              <a:effectLst/>
              <a:latin typeface="DejaVu Sans Mono"/>
            </a:rPr>
            <a:t>: 1 / auto;</a:t>
          </a:r>
          <a:endParaRPr lang="es-ES" sz="1600" kern="1200" dirty="0"/>
        </a:p>
      </dsp:txBody>
      <dsp:txXfrm>
        <a:off x="18682" y="860623"/>
        <a:ext cx="2808688" cy="3453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674ED1-514D-4249-B212-B595BE80D922}">
      <dsp:nvSpPr>
        <dsp:cNvPr id="0" name=""/>
        <dsp:cNvSpPr/>
      </dsp:nvSpPr>
      <dsp:spPr>
        <a:xfrm>
          <a:off x="-3159702" y="-486305"/>
          <a:ext cx="3768575" cy="3768575"/>
        </a:xfrm>
        <a:prstGeom prst="blockArc">
          <a:avLst>
            <a:gd name="adj1" fmla="val 18900000"/>
            <a:gd name="adj2" fmla="val 2700000"/>
            <a:gd name="adj3" fmla="val 573"/>
          </a:avLst>
        </a:pr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1B7FE7-683F-4CC4-B851-631C61CD13FA}">
      <dsp:nvSpPr>
        <dsp:cNvPr id="0" name=""/>
        <dsp:cNvSpPr/>
      </dsp:nvSpPr>
      <dsp:spPr>
        <a:xfrm>
          <a:off x="319368" y="214953"/>
          <a:ext cx="2860535" cy="4301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75C6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417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0" kern="1200" dirty="0"/>
            <a:t>Usada en las propiedades </a:t>
          </a:r>
          <a:r>
            <a:rPr lang="es-ES" sz="1000" b="1" kern="1200" dirty="0" err="1"/>
            <a:t>grid-template-columns</a:t>
          </a:r>
          <a:r>
            <a:rPr lang="es-ES" sz="1000" b="0" kern="1200" dirty="0"/>
            <a:t> y </a:t>
          </a:r>
          <a:r>
            <a:rPr lang="es-ES" sz="1000" b="1" kern="1200" dirty="0" err="1"/>
            <a:t>grid-template-rows</a:t>
          </a:r>
          <a:endParaRPr lang="es-ES" sz="1000" b="1" kern="1200" dirty="0"/>
        </a:p>
      </dsp:txBody>
      <dsp:txXfrm>
        <a:off x="319368" y="214953"/>
        <a:ext cx="2860535" cy="430131"/>
      </dsp:txXfrm>
    </dsp:sp>
    <dsp:sp modelId="{AADC53E3-CC0D-4EC6-A470-4BB56AB9374F}">
      <dsp:nvSpPr>
        <dsp:cNvPr id="0" name=""/>
        <dsp:cNvSpPr/>
      </dsp:nvSpPr>
      <dsp:spPr>
        <a:xfrm>
          <a:off x="50537" y="161187"/>
          <a:ext cx="537663" cy="537663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C308AE-621A-47D4-9080-2DE7D9FDFCE0}">
      <dsp:nvSpPr>
        <dsp:cNvPr id="0" name=""/>
        <dsp:cNvSpPr/>
      </dsp:nvSpPr>
      <dsp:spPr>
        <a:xfrm>
          <a:off x="565972" y="860262"/>
          <a:ext cx="2613931" cy="4301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75C6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417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0" i="0" kern="1200" dirty="0"/>
            <a:t>Define un número repetido de filas o columnas</a:t>
          </a:r>
          <a:endParaRPr lang="es-ES" sz="1000" kern="1200" dirty="0"/>
        </a:p>
      </dsp:txBody>
      <dsp:txXfrm>
        <a:off x="565972" y="860262"/>
        <a:ext cx="2613931" cy="430131"/>
      </dsp:txXfrm>
    </dsp:sp>
    <dsp:sp modelId="{AD879170-BD4B-47F9-8390-2DE7804EBF1C}">
      <dsp:nvSpPr>
        <dsp:cNvPr id="0" name=""/>
        <dsp:cNvSpPr/>
      </dsp:nvSpPr>
      <dsp:spPr>
        <a:xfrm>
          <a:off x="297141" y="806495"/>
          <a:ext cx="537663" cy="537663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45E90C-4E7A-401C-B892-DD39923D2CC0}">
      <dsp:nvSpPr>
        <dsp:cNvPr id="0" name=""/>
        <dsp:cNvSpPr/>
      </dsp:nvSpPr>
      <dsp:spPr>
        <a:xfrm>
          <a:off x="565972" y="1505570"/>
          <a:ext cx="2613931" cy="4301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75C6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417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0" i="0" kern="1200" dirty="0"/>
            <a:t>Admite dos parámetros, número de repeticiones y tamaño</a:t>
          </a:r>
          <a:endParaRPr lang="es-ES" sz="1000" kern="1200" dirty="0"/>
        </a:p>
      </dsp:txBody>
      <dsp:txXfrm>
        <a:off x="565972" y="1505570"/>
        <a:ext cx="2613931" cy="430131"/>
      </dsp:txXfrm>
    </dsp:sp>
    <dsp:sp modelId="{4738A007-E09F-4268-B81F-6E170B4993A0}">
      <dsp:nvSpPr>
        <dsp:cNvPr id="0" name=""/>
        <dsp:cNvSpPr/>
      </dsp:nvSpPr>
      <dsp:spPr>
        <a:xfrm>
          <a:off x="297141" y="1451804"/>
          <a:ext cx="537663" cy="537663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5C96C6-00A5-4A32-8A4D-72440215519E}">
      <dsp:nvSpPr>
        <dsp:cNvPr id="0" name=""/>
        <dsp:cNvSpPr/>
      </dsp:nvSpPr>
      <dsp:spPr>
        <a:xfrm>
          <a:off x="319368" y="2150879"/>
          <a:ext cx="2860535" cy="4301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75C6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417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0" kern="1200" dirty="0" err="1"/>
            <a:t>grid-template-columns</a:t>
          </a:r>
          <a:r>
            <a:rPr lang="es-ES" sz="1000" b="0" kern="1200" dirty="0"/>
            <a:t>: </a:t>
          </a:r>
          <a:r>
            <a:rPr lang="es-ES" sz="1000" b="0" kern="1200" dirty="0" err="1"/>
            <a:t>repeat</a:t>
          </a:r>
          <a:r>
            <a:rPr lang="es-ES" sz="1000" b="0" kern="1200" dirty="0"/>
            <a:t>(4, 100px);</a:t>
          </a:r>
          <a:endParaRPr lang="es-ES" sz="1000" kern="1200" dirty="0"/>
        </a:p>
      </dsp:txBody>
      <dsp:txXfrm>
        <a:off x="319368" y="2150879"/>
        <a:ext cx="2860535" cy="430131"/>
      </dsp:txXfrm>
    </dsp:sp>
    <dsp:sp modelId="{92E8424A-C15A-4FE3-9677-D65591998E34}">
      <dsp:nvSpPr>
        <dsp:cNvPr id="0" name=""/>
        <dsp:cNvSpPr/>
      </dsp:nvSpPr>
      <dsp:spPr>
        <a:xfrm>
          <a:off x="50537" y="2097112"/>
          <a:ext cx="537663" cy="537663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674ED1-514D-4249-B212-B595BE80D922}">
      <dsp:nvSpPr>
        <dsp:cNvPr id="0" name=""/>
        <dsp:cNvSpPr/>
      </dsp:nvSpPr>
      <dsp:spPr>
        <a:xfrm>
          <a:off x="-3159702" y="-486305"/>
          <a:ext cx="3768575" cy="3768575"/>
        </a:xfrm>
        <a:prstGeom prst="blockArc">
          <a:avLst>
            <a:gd name="adj1" fmla="val 18900000"/>
            <a:gd name="adj2" fmla="val 2700000"/>
            <a:gd name="adj3" fmla="val 573"/>
          </a:avLst>
        </a:pr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1B7FE7-683F-4CC4-B851-631C61CD13FA}">
      <dsp:nvSpPr>
        <dsp:cNvPr id="0" name=""/>
        <dsp:cNvSpPr/>
      </dsp:nvSpPr>
      <dsp:spPr>
        <a:xfrm>
          <a:off x="319368" y="214953"/>
          <a:ext cx="2860535" cy="4301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75C6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417" tIns="20320" rIns="20320" bIns="2032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b="0" i="0" kern="1200" dirty="0"/>
            <a:t>Define un rango de tamaño</a:t>
          </a:r>
          <a:endParaRPr lang="es-ES" sz="800" kern="1200" dirty="0"/>
        </a:p>
      </dsp:txBody>
      <dsp:txXfrm>
        <a:off x="319368" y="214953"/>
        <a:ext cx="2860535" cy="430131"/>
      </dsp:txXfrm>
    </dsp:sp>
    <dsp:sp modelId="{AADC53E3-CC0D-4EC6-A470-4BB56AB9374F}">
      <dsp:nvSpPr>
        <dsp:cNvPr id="0" name=""/>
        <dsp:cNvSpPr/>
      </dsp:nvSpPr>
      <dsp:spPr>
        <a:xfrm>
          <a:off x="50537" y="161187"/>
          <a:ext cx="537663" cy="537663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C308AE-621A-47D4-9080-2DE7D9FDFCE0}">
      <dsp:nvSpPr>
        <dsp:cNvPr id="0" name=""/>
        <dsp:cNvSpPr/>
      </dsp:nvSpPr>
      <dsp:spPr>
        <a:xfrm>
          <a:off x="565972" y="860262"/>
          <a:ext cx="2613931" cy="4301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75C6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417" tIns="20320" rIns="20320" bIns="2032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b="0" i="0" kern="1200" dirty="0"/>
            <a:t>Mayor o igual que min. y menor o igual que </a:t>
          </a:r>
          <a:r>
            <a:rPr lang="es-ES" sz="800" b="0" i="0" kern="1200" dirty="0" err="1"/>
            <a:t>max</a:t>
          </a:r>
          <a:r>
            <a:rPr lang="es-ES" sz="800" b="0" i="0" kern="1200" dirty="0"/>
            <a:t>.</a:t>
          </a:r>
          <a:endParaRPr lang="es-ES" sz="800" kern="1200" dirty="0"/>
        </a:p>
      </dsp:txBody>
      <dsp:txXfrm>
        <a:off x="565972" y="860262"/>
        <a:ext cx="2613931" cy="430131"/>
      </dsp:txXfrm>
    </dsp:sp>
    <dsp:sp modelId="{AD879170-BD4B-47F9-8390-2DE7804EBF1C}">
      <dsp:nvSpPr>
        <dsp:cNvPr id="0" name=""/>
        <dsp:cNvSpPr/>
      </dsp:nvSpPr>
      <dsp:spPr>
        <a:xfrm>
          <a:off x="297141" y="806495"/>
          <a:ext cx="537663" cy="537663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45E90C-4E7A-401C-B892-DD39923D2CC0}">
      <dsp:nvSpPr>
        <dsp:cNvPr id="0" name=""/>
        <dsp:cNvSpPr/>
      </dsp:nvSpPr>
      <dsp:spPr>
        <a:xfrm>
          <a:off x="565972" y="1505570"/>
          <a:ext cx="2613931" cy="4301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75C6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417" tIns="20320" rIns="20320" bIns="2032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b="0" i="0" kern="1200" dirty="0"/>
            <a:t>Usada en </a:t>
          </a:r>
          <a:r>
            <a:rPr lang="es-ES" sz="800" b="1" kern="1200" dirty="0" err="1"/>
            <a:t>grid-template-columns</a:t>
          </a:r>
          <a:r>
            <a:rPr lang="es-ES" sz="800" b="0" kern="1200" dirty="0"/>
            <a:t>, </a:t>
          </a:r>
          <a:r>
            <a:rPr lang="es-ES" sz="800" b="1" kern="1200" dirty="0" err="1"/>
            <a:t>grid-template-rows</a:t>
          </a:r>
          <a:r>
            <a:rPr lang="es-ES" sz="800" b="0" kern="1200" dirty="0"/>
            <a:t>, </a:t>
          </a:r>
          <a:r>
            <a:rPr lang="es-ES" sz="800" b="1" kern="1200" dirty="0" err="1"/>
            <a:t>grid</a:t>
          </a:r>
          <a:r>
            <a:rPr lang="es-ES" sz="800" b="1" kern="1200" dirty="0"/>
            <a:t>-</a:t>
          </a:r>
          <a:r>
            <a:rPr lang="es-ES" sz="800" b="1" kern="1200" dirty="0" err="1"/>
            <a:t>auto-columns</a:t>
          </a:r>
          <a:r>
            <a:rPr lang="es-ES" sz="800" b="0" kern="1200" dirty="0"/>
            <a:t>, </a:t>
          </a:r>
          <a:r>
            <a:rPr lang="es-ES" sz="800" b="1" kern="1200" dirty="0" err="1"/>
            <a:t>grid</a:t>
          </a:r>
          <a:r>
            <a:rPr lang="es-ES" sz="800" b="1" kern="1200" dirty="0"/>
            <a:t>-</a:t>
          </a:r>
          <a:r>
            <a:rPr lang="es-ES" sz="800" b="1" kern="1200" dirty="0" err="1"/>
            <a:t>auto-rows</a:t>
          </a:r>
          <a:endParaRPr lang="es-ES" sz="800" b="1" kern="1200" dirty="0"/>
        </a:p>
      </dsp:txBody>
      <dsp:txXfrm>
        <a:off x="565972" y="1505570"/>
        <a:ext cx="2613931" cy="430131"/>
      </dsp:txXfrm>
    </dsp:sp>
    <dsp:sp modelId="{4738A007-E09F-4268-B81F-6E170B4993A0}">
      <dsp:nvSpPr>
        <dsp:cNvPr id="0" name=""/>
        <dsp:cNvSpPr/>
      </dsp:nvSpPr>
      <dsp:spPr>
        <a:xfrm>
          <a:off x="297141" y="1451804"/>
          <a:ext cx="537663" cy="537663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5C96C6-00A5-4A32-8A4D-72440215519E}">
      <dsp:nvSpPr>
        <dsp:cNvPr id="0" name=""/>
        <dsp:cNvSpPr/>
      </dsp:nvSpPr>
      <dsp:spPr>
        <a:xfrm>
          <a:off x="319368" y="2150879"/>
          <a:ext cx="2860535" cy="4301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75C6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417" tIns="20320" rIns="20320" bIns="2032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b="0" kern="1200" dirty="0" err="1"/>
            <a:t>grid-template-columns</a:t>
          </a:r>
          <a:r>
            <a:rPr lang="es-ES" sz="800" b="0" kern="1200" dirty="0"/>
            <a:t>: </a:t>
          </a:r>
          <a:r>
            <a:rPr lang="es-ES" sz="800" b="0" kern="1200" dirty="0" err="1"/>
            <a:t>minmax</a:t>
          </a:r>
          <a:r>
            <a:rPr lang="es-ES" sz="800" b="0" kern="1200" dirty="0"/>
            <a:t>(50px, 100px) 1fr;</a:t>
          </a:r>
          <a:endParaRPr lang="es-ES" sz="800" kern="1200" dirty="0"/>
        </a:p>
      </dsp:txBody>
      <dsp:txXfrm>
        <a:off x="319368" y="2150879"/>
        <a:ext cx="2860535" cy="430131"/>
      </dsp:txXfrm>
    </dsp:sp>
    <dsp:sp modelId="{92E8424A-C15A-4FE3-9677-D65591998E34}">
      <dsp:nvSpPr>
        <dsp:cNvPr id="0" name=""/>
        <dsp:cNvSpPr/>
      </dsp:nvSpPr>
      <dsp:spPr>
        <a:xfrm>
          <a:off x="50537" y="2097112"/>
          <a:ext cx="537663" cy="537663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2846052" y="0"/>
          <a:ext cx="4269079" cy="617645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1200" b="0" i="0" kern="1200" dirty="0"/>
            <a:t>Define el tamaño más pequeño de una caja sin que el contenido llegue a desbordar</a:t>
          </a:r>
          <a:endParaRPr lang="es-ES" sz="12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2846052" y="77206"/>
        <a:ext cx="4037462" cy="463233"/>
      </dsp:txXfrm>
    </dsp:sp>
    <dsp:sp modelId="{44F828DA-151C-4BE0-8C90-CAF7517274FE}">
      <dsp:nvSpPr>
        <dsp:cNvPr id="0" name=""/>
        <dsp:cNvSpPr/>
      </dsp:nvSpPr>
      <dsp:spPr>
        <a:xfrm>
          <a:off x="0" y="0"/>
          <a:ext cx="2846052" cy="61764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>
              <a:solidFill>
                <a:srgbClr val="FF2C6B"/>
              </a:solidFill>
              <a:effectLst/>
              <a:latin typeface="DejaVu Sans Mono"/>
            </a:rPr>
            <a:t>min-</a:t>
          </a:r>
          <a:r>
            <a:rPr lang="es-ES" sz="1600" b="1" kern="1200" dirty="0" err="1">
              <a:solidFill>
                <a:srgbClr val="FF2C6B"/>
              </a:solidFill>
              <a:effectLst/>
              <a:latin typeface="DejaVu Sans Mono"/>
            </a:rPr>
            <a:t>content</a:t>
          </a:r>
          <a:endParaRPr lang="es-ES" sz="1600" b="1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30151" y="30151"/>
        <a:ext cx="2785750" cy="557343"/>
      </dsp:txXfrm>
    </dsp:sp>
    <dsp:sp modelId="{C41E6A53-42AB-4CE4-A56B-DD8F34D8BCA1}">
      <dsp:nvSpPr>
        <dsp:cNvPr id="0" name=""/>
        <dsp:cNvSpPr/>
      </dsp:nvSpPr>
      <dsp:spPr>
        <a:xfrm>
          <a:off x="2846052" y="679410"/>
          <a:ext cx="4269079" cy="617645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200" b="0" i="0" kern="1200" dirty="0"/>
            <a:t>Define el tamaño máximo en función de su contenido, minimiza el espacio vacío y evita el desbordamiento</a:t>
          </a:r>
          <a:endParaRPr lang="es-ES" sz="1200" kern="1200" dirty="0"/>
        </a:p>
      </dsp:txBody>
      <dsp:txXfrm>
        <a:off x="2846052" y="756616"/>
        <a:ext cx="4037462" cy="463233"/>
      </dsp:txXfrm>
    </dsp:sp>
    <dsp:sp modelId="{40B7D956-CD0E-4559-A36D-7B18F856A052}">
      <dsp:nvSpPr>
        <dsp:cNvPr id="0" name=""/>
        <dsp:cNvSpPr/>
      </dsp:nvSpPr>
      <dsp:spPr>
        <a:xfrm>
          <a:off x="0" y="679410"/>
          <a:ext cx="2846052" cy="61764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 err="1">
              <a:solidFill>
                <a:srgbClr val="FF2C6B"/>
              </a:solidFill>
              <a:effectLst/>
              <a:latin typeface="DejaVu Sans Mono"/>
            </a:rPr>
            <a:t>max-content</a:t>
          </a:r>
          <a:endParaRPr lang="es-ES" sz="1600" b="1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30151" y="709561"/>
        <a:ext cx="2785750" cy="557343"/>
      </dsp:txXfrm>
    </dsp:sp>
    <dsp:sp modelId="{55677D48-50A1-42BA-A0B9-0CE1382523E8}">
      <dsp:nvSpPr>
        <dsp:cNvPr id="0" name=""/>
        <dsp:cNvSpPr/>
      </dsp:nvSpPr>
      <dsp:spPr>
        <a:xfrm>
          <a:off x="2846052" y="1358820"/>
          <a:ext cx="4269079" cy="617645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200" b="0" i="0" kern="1200" dirty="0"/>
            <a:t>Representa una fracción del espacio disponible en el </a:t>
          </a:r>
          <a:r>
            <a:rPr lang="es-ES" sz="1200" b="0" i="0" kern="1200" dirty="0" err="1"/>
            <a:t>grid</a:t>
          </a:r>
          <a:r>
            <a:rPr lang="es-ES" sz="1200" b="0" i="0" kern="1200" dirty="0"/>
            <a:t> container</a:t>
          </a:r>
          <a:endParaRPr lang="es-ES" sz="1200" kern="1200" dirty="0"/>
        </a:p>
      </dsp:txBody>
      <dsp:txXfrm>
        <a:off x="2846052" y="1436026"/>
        <a:ext cx="4037462" cy="463233"/>
      </dsp:txXfrm>
    </dsp:sp>
    <dsp:sp modelId="{553003B8-FEFB-4FB8-9B0B-D537062FBACA}">
      <dsp:nvSpPr>
        <dsp:cNvPr id="0" name=""/>
        <dsp:cNvSpPr/>
      </dsp:nvSpPr>
      <dsp:spPr>
        <a:xfrm>
          <a:off x="0" y="1358820"/>
          <a:ext cx="2846052" cy="61764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 err="1">
              <a:solidFill>
                <a:srgbClr val="FF2C6B"/>
              </a:solidFill>
              <a:effectLst/>
              <a:latin typeface="DejaVu Sans Mono"/>
            </a:rPr>
            <a:t>fr</a:t>
          </a:r>
          <a:endParaRPr lang="es-ES" sz="1600" b="1" kern="1200" dirty="0"/>
        </a:p>
      </dsp:txBody>
      <dsp:txXfrm>
        <a:off x="30151" y="1388971"/>
        <a:ext cx="2785750" cy="55734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1897498" y="0"/>
          <a:ext cx="2846248" cy="400005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800" b="0" i="0" kern="1200" dirty="0"/>
            <a:t> posiciona la cuadrícula al inicio de su espacio vertical y/o horizontal (valor por defecto)</a:t>
          </a: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1897498" y="50001"/>
        <a:ext cx="2696246" cy="300003"/>
      </dsp:txXfrm>
    </dsp:sp>
    <dsp:sp modelId="{44F828DA-151C-4BE0-8C90-CAF7517274FE}">
      <dsp:nvSpPr>
        <dsp:cNvPr id="0" name=""/>
        <dsp:cNvSpPr/>
      </dsp:nvSpPr>
      <dsp:spPr>
        <a:xfrm>
          <a:off x="0" y="0"/>
          <a:ext cx="1897498" cy="40000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0" kern="1200" dirty="0" err="1">
              <a:solidFill>
                <a:srgbClr val="A0B9C4"/>
              </a:solidFill>
              <a:effectLst/>
              <a:latin typeface="DejaVu Sans Mono"/>
            </a:rPr>
            <a:t>flex-start</a:t>
          </a:r>
          <a:endParaRPr lang="es-ES" sz="20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9527" y="19527"/>
        <a:ext cx="1858444" cy="36095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1897498" y="0"/>
          <a:ext cx="2846248" cy="400005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800" b="0" i="0" kern="1200" dirty="0"/>
            <a:t> posiciona la cuadrícula al final de su espacio vertical y/o horizontal</a:t>
          </a: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1897498" y="50001"/>
        <a:ext cx="2696246" cy="300003"/>
      </dsp:txXfrm>
    </dsp:sp>
    <dsp:sp modelId="{44F828DA-151C-4BE0-8C90-CAF7517274FE}">
      <dsp:nvSpPr>
        <dsp:cNvPr id="0" name=""/>
        <dsp:cNvSpPr/>
      </dsp:nvSpPr>
      <dsp:spPr>
        <a:xfrm>
          <a:off x="0" y="0"/>
          <a:ext cx="1897498" cy="40000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0" kern="1200" dirty="0" err="1">
              <a:solidFill>
                <a:srgbClr val="A0B9C4"/>
              </a:solidFill>
              <a:effectLst/>
              <a:latin typeface="DejaVu Sans Mono"/>
            </a:rPr>
            <a:t>flex-end</a:t>
          </a:r>
          <a:endParaRPr lang="es-ES" sz="20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9527" y="19527"/>
        <a:ext cx="1858444" cy="36095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1897498" y="0"/>
          <a:ext cx="2846248" cy="400005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800" b="0" i="0" kern="1200" dirty="0"/>
            <a:t> posiciona la cuadrícula en el centro de su espacio vertical y/o horizontal</a:t>
          </a: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1897498" y="50001"/>
        <a:ext cx="2696246" cy="300003"/>
      </dsp:txXfrm>
    </dsp:sp>
    <dsp:sp modelId="{44F828DA-151C-4BE0-8C90-CAF7517274FE}">
      <dsp:nvSpPr>
        <dsp:cNvPr id="0" name=""/>
        <dsp:cNvSpPr/>
      </dsp:nvSpPr>
      <dsp:spPr>
        <a:xfrm>
          <a:off x="0" y="0"/>
          <a:ext cx="1897498" cy="40000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0" kern="1200" dirty="0">
              <a:solidFill>
                <a:srgbClr val="A0B9C4"/>
              </a:solidFill>
              <a:effectLst/>
              <a:latin typeface="DejaVu Sans Mono"/>
            </a:rPr>
            <a:t>center</a:t>
          </a:r>
          <a:endParaRPr lang="es-ES" sz="20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9527" y="19527"/>
        <a:ext cx="1858444" cy="3609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B6EE4-302D-42F1-9E0F-295CEEA59884}" type="datetimeFigureOut">
              <a:rPr lang="es-ES" smtClean="0"/>
              <a:t>27/05/2021</a:t>
            </a:fld>
            <a:endParaRPr lang="es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B2E3C7-4DED-451B-AD6F-BFB932FF2CA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1342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4185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3484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Antes de ver las siguientes propiedades tenemos que tener claros dos conceptos claves, la </a:t>
            </a:r>
            <a:r>
              <a:rPr lang="es-ES" dirty="0"/>
              <a:t>cuadrícula implícita</a:t>
            </a:r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 y la </a:t>
            </a:r>
            <a:r>
              <a:rPr lang="es-ES" dirty="0"/>
              <a:t>cuadrícula explícita</a:t>
            </a:r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.</a:t>
            </a:r>
            <a:br>
              <a:rPr lang="es-ES" dirty="0"/>
            </a:br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Cuando hablamos de </a:t>
            </a: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cuadrícula explícita</a:t>
            </a:r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 nos referimos a las filas y columnas que definimos mediante alguna de las propiedades que veremos a continuación.</a:t>
            </a:r>
            <a:br>
              <a:rPr lang="es-ES" dirty="0"/>
            </a:br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La </a:t>
            </a: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cuadrícula implícita</a:t>
            </a:r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 hace referencia a las filas y columnas no definidas pero que </a:t>
            </a:r>
            <a:r>
              <a:rPr lang="es-ES" b="0" i="0" dirty="0" err="1">
                <a:solidFill>
                  <a:srgbClr val="5C5C5C"/>
                </a:solidFill>
                <a:effectLst/>
                <a:latin typeface="Helvetica Neue"/>
              </a:rPr>
              <a:t>grid</a:t>
            </a:r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 puede crear si fuera necesario para el contenido.</a:t>
            </a:r>
          </a:p>
          <a:p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Este comportamiento también podremos controlarlo como veremos más adelante</a:t>
            </a:r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22698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51243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0475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14364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501703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Ejemplo: Tenemos definido un </a:t>
            </a:r>
            <a:r>
              <a:rPr lang="es-ES" b="0" i="0" dirty="0" err="1">
                <a:solidFill>
                  <a:srgbClr val="5C5C5C"/>
                </a:solidFill>
                <a:effectLst/>
                <a:latin typeface="Helvetica Neue"/>
              </a:rPr>
              <a:t>grid</a:t>
            </a:r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 container de 3x3 ocupado con 5 elementos pero es posible que nuestra aplicación genere algún elemento más.</a:t>
            </a:r>
            <a:br>
              <a:rPr lang="es-ES" dirty="0"/>
            </a:br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Con la propiedad </a:t>
            </a:r>
            <a:r>
              <a:rPr lang="es-ES" b="1" i="0" dirty="0" err="1">
                <a:solidFill>
                  <a:srgbClr val="000000"/>
                </a:solidFill>
                <a:effectLst/>
                <a:latin typeface="Helvetica Neue"/>
              </a:rPr>
              <a:t>grid</a:t>
            </a: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-</a:t>
            </a:r>
            <a:r>
              <a:rPr lang="es-ES" b="1" i="0" dirty="0" err="1">
                <a:solidFill>
                  <a:srgbClr val="000000"/>
                </a:solidFill>
                <a:effectLst/>
                <a:latin typeface="Helvetica Neue"/>
              </a:rPr>
              <a:t>auto-flow</a:t>
            </a: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: </a:t>
            </a:r>
            <a:r>
              <a:rPr lang="es-ES" b="1" i="0" dirty="0" err="1">
                <a:solidFill>
                  <a:srgbClr val="000000"/>
                </a:solidFill>
                <a:effectLst/>
                <a:latin typeface="Helvetica Neue"/>
              </a:rPr>
              <a:t>column</a:t>
            </a:r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 y </a:t>
            </a:r>
            <a:r>
              <a:rPr lang="es-ES" b="1" i="0" dirty="0" err="1">
                <a:solidFill>
                  <a:srgbClr val="000000"/>
                </a:solidFill>
                <a:effectLst/>
                <a:latin typeface="Helvetica Neue"/>
              </a:rPr>
              <a:t>grid</a:t>
            </a: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-</a:t>
            </a:r>
            <a:r>
              <a:rPr lang="es-ES" b="1" i="0" dirty="0" err="1">
                <a:solidFill>
                  <a:srgbClr val="000000"/>
                </a:solidFill>
                <a:effectLst/>
                <a:latin typeface="Helvetica Neue"/>
              </a:rPr>
              <a:t>auto-columns</a:t>
            </a: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: 100px</a:t>
            </a:r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 establecemos que todo elemento que venga de más se establezca en nuevas columnas con un ancho de 100px.</a:t>
            </a:r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911945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130831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080359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Una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vez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temenos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definidas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las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celdas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del grid es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momento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de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definir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qué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celdas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o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áreas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ocupará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cada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elemento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912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1200" dirty="0"/>
          </a:p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785188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354878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711494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237100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18354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 err="1">
                <a:solidFill>
                  <a:srgbClr val="000000"/>
                </a:solidFill>
                <a:effectLst/>
                <a:latin typeface="Helvetica Neue"/>
              </a:rPr>
              <a:t>repeat</a:t>
            </a: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()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 Esta función puede ser usada en las propiedades 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grid-template-columns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 y 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grid-template-rows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. Con ella podemos definir un número repetido de filas o columnas. La función admite dos parámetros, el primero es el número de repeticiones y el segundo el tamaño. Para crear cuatro columnas de 100px escribiríamos 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grid-template-columns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: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repeat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(4, 100px);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E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 err="1">
                <a:solidFill>
                  <a:srgbClr val="000000"/>
                </a:solidFill>
                <a:effectLst/>
                <a:latin typeface="Helvetica Neue"/>
              </a:rPr>
              <a:t>minmax</a:t>
            </a: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()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 define un rango de tamaño mayor o igual que min y menor o igual que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max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. Puede ser usada dentro de: 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grid-template-columns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grid-template-rows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grid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-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auto-columns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grid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-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auto-rows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. Por ejemplo 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grid-template-columns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: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minmax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(50px, 100px) 1fr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1fr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;</a:t>
            </a:r>
          </a:p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200187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min-</a:t>
            </a:r>
            <a:r>
              <a:rPr lang="es-ES" b="1" i="0" dirty="0" err="1">
                <a:solidFill>
                  <a:srgbClr val="000000"/>
                </a:solidFill>
                <a:effectLst/>
                <a:latin typeface="Helvetica Neue"/>
              </a:rPr>
              <a:t>content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 define el tamaño más pequeño de una caja sin que el contenido llegue a desbordar.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E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 err="1">
                <a:solidFill>
                  <a:srgbClr val="000000"/>
                </a:solidFill>
                <a:effectLst/>
                <a:latin typeface="Helvetica Neue"/>
              </a:rPr>
              <a:t>max-content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 define el tamaño máximo de una caja en función de su contenido, es decir minimiza el espacio vacío y evita el desbordamiento. Si tenemos un contenedor padre con un ancho infinito y establecemos este valor a un elemento hijo cuyo contenido es un texto, el ancho máximo que ocupará será el que ocupe dicho texto.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E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 err="1">
                <a:solidFill>
                  <a:srgbClr val="000000"/>
                </a:solidFill>
                <a:effectLst/>
                <a:latin typeface="Helvetica Neue"/>
              </a:rPr>
              <a:t>fr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Grid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 introduce esta nueva unidad de medida. Lo que representa es una fracción del espacio disponible en el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grid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 container. Al utilizarla podemos crear elementos que se expanden y encogen de acuerdo al espacio disponible.</a:t>
            </a:r>
          </a:p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520219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705211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742485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912936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4620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1. Es un sistema de maquetación en rejilla pensado para distribuir el contenido en filas y/o columnas. </a:t>
            </a:r>
          </a:p>
          <a:p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2. Esto nos permite trabajar sobre dos ejes, el horizontal (x) y el vertical (y).</a:t>
            </a:r>
            <a:endParaRPr lang="es-ES" b="0" dirty="0">
              <a:solidFill>
                <a:srgbClr val="E6E6E6"/>
              </a:solidFill>
              <a:effectLst/>
              <a:latin typeface="DejaVu Sans Mono"/>
            </a:endParaRPr>
          </a:p>
          <a:p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3. También permite dividir una página o elemento en áreas o regiones.</a:t>
            </a:r>
            <a:endParaRPr lang="es-ES" b="0" dirty="0">
              <a:solidFill>
                <a:srgbClr val="E6E6E6"/>
              </a:solidFill>
              <a:effectLst/>
              <a:latin typeface="DejaVu Sans Mono"/>
            </a:endParaRPr>
          </a:p>
          <a:p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4. El </a:t>
            </a:r>
            <a:r>
              <a:rPr lang="es-ES" b="0" dirty="0" err="1">
                <a:solidFill>
                  <a:srgbClr val="93A8AC"/>
                </a:solidFill>
                <a:effectLst/>
                <a:latin typeface="DejaVu Sans Mono"/>
              </a:rPr>
              <a:t>grid</a:t>
            </a:r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 se define en la propiedad `</a:t>
            </a:r>
            <a:r>
              <a:rPr lang="es-ES" b="0" dirty="0" err="1">
                <a:solidFill>
                  <a:srgbClr val="93A8AC"/>
                </a:solidFill>
                <a:effectLst/>
                <a:latin typeface="DejaVu Sans Mono"/>
              </a:rPr>
              <a:t>display</a:t>
            </a:r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` con el valor `</a:t>
            </a:r>
            <a:r>
              <a:rPr lang="es-ES" b="0" dirty="0" err="1">
                <a:solidFill>
                  <a:srgbClr val="93A8AC"/>
                </a:solidFill>
                <a:effectLst/>
                <a:latin typeface="DejaVu Sans Mono"/>
              </a:rPr>
              <a:t>display</a:t>
            </a:r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: </a:t>
            </a:r>
            <a:r>
              <a:rPr lang="es-ES" b="0" dirty="0" err="1">
                <a:solidFill>
                  <a:srgbClr val="93A8AC"/>
                </a:solidFill>
                <a:effectLst/>
                <a:latin typeface="DejaVu Sans Mono"/>
              </a:rPr>
              <a:t>grid</a:t>
            </a:r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` o `</a:t>
            </a:r>
            <a:r>
              <a:rPr lang="es-ES" b="0" dirty="0" err="1">
                <a:solidFill>
                  <a:srgbClr val="93A8AC"/>
                </a:solidFill>
                <a:effectLst/>
                <a:latin typeface="DejaVu Sans Mono"/>
              </a:rPr>
              <a:t>display</a:t>
            </a:r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: </a:t>
            </a:r>
            <a:r>
              <a:rPr lang="es-ES" b="0" dirty="0" err="1">
                <a:solidFill>
                  <a:srgbClr val="93A8AC"/>
                </a:solidFill>
                <a:effectLst/>
                <a:latin typeface="DejaVu Sans Mono"/>
              </a:rPr>
              <a:t>inline-grid</a:t>
            </a:r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`. </a:t>
            </a:r>
          </a:p>
          <a:p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5. Una vez definido, todos los hijos directos se convertirán en elementos de la cuadrícula.</a:t>
            </a:r>
            <a:endParaRPr lang="es-ES" b="0" dirty="0">
              <a:solidFill>
                <a:srgbClr val="E6E6E6"/>
              </a:solidFill>
              <a:effectLst/>
              <a:latin typeface="DejaVu Sans Mono"/>
            </a:endParaRPr>
          </a:p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43677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737969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3160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316265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740934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646397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570012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118193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26344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43003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99376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5207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90598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18628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i="0" dirty="0" err="1">
                <a:solidFill>
                  <a:srgbClr val="000000"/>
                </a:solidFill>
                <a:effectLst/>
                <a:latin typeface="Helvetica Neue"/>
              </a:rPr>
              <a:t>Grid</a:t>
            </a: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 Cell o celda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 es la división más pequeña que puede tener un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grid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.</a:t>
            </a:r>
          </a:p>
          <a:p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Está delimitada por dos líneas verticales y dos horizontales.</a:t>
            </a:r>
          </a:p>
          <a:p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Si no tenemos definidas estas celdas de manera explícita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Grid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 generará de manera implícita o automática una celda por cada elemento hijo que encuentre y este pasará a ocupar dicha celda</a:t>
            </a:r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535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i="0" dirty="0" err="1">
                <a:solidFill>
                  <a:srgbClr val="000000"/>
                </a:solidFill>
                <a:effectLst/>
                <a:latin typeface="Helvetica Neue"/>
              </a:rPr>
              <a:t>Grid</a:t>
            </a: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 Áreas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 se crean a partir de una o más celdas</a:t>
            </a:r>
          </a:p>
          <a:p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y siempre deben ser de naturaleza rectangular, es decir no podemos crear un área en forma de "T" por ejemplo.</a:t>
            </a:r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71612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700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95300" y="2847976"/>
            <a:ext cx="7772400" cy="933449"/>
          </a:xfrm>
        </p:spPr>
        <p:txBody>
          <a:bodyPr>
            <a:normAutofit/>
          </a:bodyPr>
          <a:lstStyle/>
          <a:p>
            <a:pPr algn="l"/>
            <a:r>
              <a:rPr lang="en-US" sz="7200" spc="-300" dirty="0" err="1">
                <a:latin typeface="Neo Sans Std Medium"/>
                <a:cs typeface="Neo Sans Std Medium"/>
              </a:rPr>
              <a:t>Título</a:t>
            </a:r>
            <a:endParaRPr lang="en-US" sz="7200" spc="-300" dirty="0">
              <a:latin typeface="Neo Sans Std Medium"/>
              <a:cs typeface="Neo Sans Std Medium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3400" y="3657600"/>
            <a:ext cx="8013700" cy="495300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sz="2800" dirty="0" err="1">
                <a:latin typeface="Neo Sans Std Light"/>
                <a:cs typeface="Neo Sans Std Light"/>
              </a:rPr>
              <a:t>Subtítulo</a:t>
            </a:r>
            <a:endParaRPr lang="en-US" sz="2800" dirty="0">
              <a:latin typeface="Neo Sans Std Light"/>
              <a:cs typeface="Neo Sans Std Light"/>
            </a:endParaRPr>
          </a:p>
        </p:txBody>
      </p:sp>
    </p:spTree>
    <p:extLst>
      <p:ext uri="{BB962C8B-B14F-4D97-AF65-F5344CB8AC3E}">
        <p14:creationId xmlns:p14="http://schemas.microsoft.com/office/powerpoint/2010/main" val="216049630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463446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08788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857351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88265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58282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23240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790227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582491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148069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877624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06322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75803"/>
            <a:ext cx="8229600" cy="2156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95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457200" rtl="0" eaLnBrk="1" latinLnBrk="0" hangingPunct="1">
        <a:spcBef>
          <a:spcPct val="0"/>
        </a:spcBef>
        <a:buNone/>
        <a:defRPr sz="5400" b="0" i="0" kern="1200">
          <a:solidFill>
            <a:schemeClr val="tx1"/>
          </a:solidFill>
          <a:latin typeface="Neo Sans Std Medium"/>
          <a:ea typeface="+mj-ea"/>
          <a:cs typeface="Neo Sans Std Medium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b="0" i="0" kern="1200">
          <a:solidFill>
            <a:schemeClr val="tx1"/>
          </a:solidFill>
          <a:latin typeface="Neo Sans Std"/>
          <a:ea typeface="+mn-ea"/>
          <a:cs typeface="Neo Sans Std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b="0" i="0" kern="1200">
          <a:solidFill>
            <a:schemeClr val="tx1"/>
          </a:solidFill>
          <a:latin typeface="Neo Sans Std"/>
          <a:ea typeface="+mn-ea"/>
          <a:cs typeface="Neo Sans Std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b="0" i="0" kern="1200">
          <a:solidFill>
            <a:schemeClr val="tx1"/>
          </a:solidFill>
          <a:latin typeface="Neo Sans Std"/>
          <a:ea typeface="+mn-ea"/>
          <a:cs typeface="Neo Sans Std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chemeClr val="tx1"/>
          </a:solidFill>
          <a:latin typeface="Neo Sans Std"/>
          <a:ea typeface="+mn-ea"/>
          <a:cs typeface="Neo Sans Std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chemeClr val="tx1"/>
          </a:solidFill>
          <a:latin typeface="Neo Sans Std"/>
          <a:ea typeface="+mn-ea"/>
          <a:cs typeface="Neo Sans St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image" Target="../media/image11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Relationship Id="rId9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Relationship Id="rId9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1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Relationship Id="rId9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Relationship Id="rId9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Relationship Id="rId9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4.xml"/><Relationship Id="rId3" Type="http://schemas.openxmlformats.org/officeDocument/2006/relationships/image" Target="../media/image23.png"/><Relationship Id="rId7" Type="http://schemas.openxmlformats.org/officeDocument/2006/relationships/diagramQuickStyle" Target="../diagrams/quickStyle14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4.xml"/><Relationship Id="rId5" Type="http://schemas.openxmlformats.org/officeDocument/2006/relationships/diagramData" Target="../diagrams/data14.xml"/><Relationship Id="rId4" Type="http://schemas.openxmlformats.org/officeDocument/2006/relationships/image" Target="../media/image11.png"/><Relationship Id="rId9" Type="http://schemas.microsoft.com/office/2007/relationships/diagramDrawing" Target="../diagrams/drawing1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5.xml"/><Relationship Id="rId3" Type="http://schemas.openxmlformats.org/officeDocument/2006/relationships/image" Target="../media/image24.png"/><Relationship Id="rId7" Type="http://schemas.openxmlformats.org/officeDocument/2006/relationships/diagramQuickStyle" Target="../diagrams/quickStyle15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5.xml"/><Relationship Id="rId5" Type="http://schemas.openxmlformats.org/officeDocument/2006/relationships/diagramData" Target="../diagrams/data15.xml"/><Relationship Id="rId4" Type="http://schemas.openxmlformats.org/officeDocument/2006/relationships/image" Target="../media/image11.png"/><Relationship Id="rId9" Type="http://schemas.microsoft.com/office/2007/relationships/diagramDrawing" Target="../diagrams/drawing1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6.xml"/><Relationship Id="rId3" Type="http://schemas.openxmlformats.org/officeDocument/2006/relationships/image" Target="../media/image25.png"/><Relationship Id="rId7" Type="http://schemas.openxmlformats.org/officeDocument/2006/relationships/diagramQuickStyle" Target="../diagrams/quickStyle16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6.xml"/><Relationship Id="rId5" Type="http://schemas.openxmlformats.org/officeDocument/2006/relationships/diagramData" Target="../diagrams/data16.xml"/><Relationship Id="rId4" Type="http://schemas.openxmlformats.org/officeDocument/2006/relationships/image" Target="../media/image11.png"/><Relationship Id="rId9" Type="http://schemas.microsoft.com/office/2007/relationships/diagramDrawing" Target="../diagrams/drawing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hyperlink" Target="https://github.com/lemoncode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image" Target="../media/image2.svg"/><Relationship Id="rId9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78557BC-75CE-4181-9589-2628A4A7F07D}"/>
              </a:ext>
            </a:extLst>
          </p:cNvPr>
          <p:cNvSpPr/>
          <p:nvPr/>
        </p:nvSpPr>
        <p:spPr>
          <a:xfrm>
            <a:off x="0" y="3443908"/>
            <a:ext cx="9144000" cy="1699591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572755" y="2270925"/>
            <a:ext cx="8320419" cy="1170605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7200" spc="-300" dirty="0">
                <a:solidFill>
                  <a:schemeClr val="bg1">
                    <a:lumMod val="50000"/>
                  </a:schemeClr>
                </a:solidFill>
                <a:effectLst/>
                <a:latin typeface="Montserrat SemiBold" panose="00000700000000000000" pitchFamily="2" charset="0"/>
              </a:rPr>
              <a:t>CSS Grid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E846C75-EA81-4B08-9B7A-76A26EDBBCE3}"/>
              </a:ext>
            </a:extLst>
          </p:cNvPr>
          <p:cNvSpPr txBox="1">
            <a:spLocks/>
          </p:cNvSpPr>
          <p:nvPr/>
        </p:nvSpPr>
        <p:spPr>
          <a:xfrm>
            <a:off x="607926" y="3442251"/>
            <a:ext cx="8285248" cy="756000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endParaRPr lang="en-US" sz="4000" spc="-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E94D9FF3-C3BC-45FD-BE97-970A880FF2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88" t="-754" r="13873" b="52337"/>
          <a:stretch/>
        </p:blipFill>
        <p:spPr>
          <a:xfrm rot="16200000">
            <a:off x="7481612" y="3481111"/>
            <a:ext cx="1701968" cy="162280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6A1BA4C-967C-4335-B891-4613818B9D1D}"/>
              </a:ext>
            </a:extLst>
          </p:cNvPr>
          <p:cNvSpPr txBox="1">
            <a:spLocks/>
          </p:cNvSpPr>
          <p:nvPr/>
        </p:nvSpPr>
        <p:spPr>
          <a:xfrm>
            <a:off x="572755" y="3695971"/>
            <a:ext cx="8285248" cy="756000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endParaRPr lang="en-US" sz="4000" spc="-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01633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2B4C0691-CCF6-4700-A7E5-258D915F9F45}"/>
              </a:ext>
            </a:extLst>
          </p:cNvPr>
          <p:cNvSpPr/>
          <p:nvPr/>
        </p:nvSpPr>
        <p:spPr>
          <a:xfrm rot="10800000">
            <a:off x="1229032" y="1621847"/>
            <a:ext cx="135122" cy="1441515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9269290" y="1621848"/>
            <a:ext cx="7217587" cy="731371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48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Propiedades</a:t>
            </a:r>
            <a:r>
              <a:rPr lang="en-US" sz="48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B7A800-AFB9-41A8-9E0C-01E0EC075CE9}"/>
              </a:ext>
            </a:extLst>
          </p:cNvPr>
          <p:cNvSpPr txBox="1">
            <a:spLocks/>
          </p:cNvSpPr>
          <p:nvPr/>
        </p:nvSpPr>
        <p:spPr>
          <a:xfrm>
            <a:off x="9269289" y="2353219"/>
            <a:ext cx="7217587" cy="712907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4000" spc="-3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Control de </a:t>
            </a:r>
            <a:r>
              <a:rPr lang="en-US" sz="4000" spc="-3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estructura</a:t>
            </a:r>
            <a:endParaRPr lang="en-US" sz="4000" spc="-3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256988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46914E-7 L -0.85503 0.00463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60" y="21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20988E-6 L -0.85382 -0.00308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691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Antes de empezar…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D7D52B44-8047-4DE0-9740-7F25205BC4F0}"/>
              </a:ext>
            </a:extLst>
          </p:cNvPr>
          <p:cNvGrpSpPr/>
          <p:nvPr/>
        </p:nvGrpSpPr>
        <p:grpSpPr>
          <a:xfrm>
            <a:off x="647699" y="1331568"/>
            <a:ext cx="8100127" cy="910451"/>
            <a:chOff x="647699" y="1615913"/>
            <a:chExt cx="8100127" cy="910451"/>
          </a:xfrm>
        </p:grpSpPr>
        <p:sp>
          <p:nvSpPr>
            <p:cNvPr id="25" name="Forma libre: forma 24">
              <a:extLst>
                <a:ext uri="{FF2B5EF4-FFF2-40B4-BE49-F238E27FC236}">
                  <a16:creationId xmlns:a16="http://schemas.microsoft.com/office/drawing/2014/main" id="{D7C7007A-EB77-4A1C-A4B0-CDE6FBED30BD}"/>
                </a:ext>
              </a:extLst>
            </p:cNvPr>
            <p:cNvSpPr/>
            <p:nvPr/>
          </p:nvSpPr>
          <p:spPr>
            <a:xfrm>
              <a:off x="1440000" y="1615913"/>
              <a:ext cx="7307826" cy="910451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rgbClr val="FFCE4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spAutoFit/>
            </a:bodyPr>
            <a:lstStyle/>
            <a:p>
              <a:r>
                <a:rPr lang="es-ES" sz="1600" dirty="0">
                  <a:solidFill>
                    <a:schemeClr val="bg2">
                      <a:lumMod val="10000"/>
                    </a:schemeClr>
                  </a:solidFill>
                </a:rPr>
                <a:t>Cuando hablamos de </a:t>
              </a:r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</a:rPr>
                <a:t>cuadrícula explícita </a:t>
              </a:r>
              <a:r>
                <a:rPr lang="es-ES" sz="1600" dirty="0">
                  <a:solidFill>
                    <a:schemeClr val="bg2">
                      <a:lumMod val="10000"/>
                    </a:schemeClr>
                  </a:solidFill>
                </a:rPr>
                <a:t>nos referimos a las filas y columnas que definimos mediante alguna de las propiedades que veremos a continuación</a:t>
              </a:r>
              <a:endParaRPr lang="es-ES_tradnl" sz="16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pic>
          <p:nvPicPr>
            <p:cNvPr id="26" name="Imagen 25" descr="Icono&#10;&#10;Descripción generada automáticamente">
              <a:extLst>
                <a:ext uri="{FF2B5EF4-FFF2-40B4-BE49-F238E27FC236}">
                  <a16:creationId xmlns:a16="http://schemas.microsoft.com/office/drawing/2014/main" id="{2DDF0DB8-45F0-4BA1-85E0-B17FE9CCE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699" y="1716546"/>
              <a:ext cx="700862" cy="700862"/>
            </a:xfrm>
            <a:prstGeom prst="rect">
              <a:avLst/>
            </a:prstGeom>
          </p:spPr>
        </p:pic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382CB3D5-15AD-4D4E-A5FC-7A8DBB3EB14D}"/>
              </a:ext>
            </a:extLst>
          </p:cNvPr>
          <p:cNvGrpSpPr/>
          <p:nvPr/>
        </p:nvGrpSpPr>
        <p:grpSpPr>
          <a:xfrm>
            <a:off x="647699" y="3180193"/>
            <a:ext cx="8100127" cy="910451"/>
            <a:chOff x="647699" y="1615912"/>
            <a:chExt cx="8100127" cy="910451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B693A585-D2AD-4BEF-AE01-78DA77C32B51}"/>
                </a:ext>
              </a:extLst>
            </p:cNvPr>
            <p:cNvSpPr/>
            <p:nvPr/>
          </p:nvSpPr>
          <p:spPr>
            <a:xfrm>
              <a:off x="1440000" y="1615912"/>
              <a:ext cx="7307826" cy="910451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rgbClr val="FFCE4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spAutoFit/>
            </a:bodyPr>
            <a:lstStyle/>
            <a:p>
              <a:r>
                <a:rPr lang="es-ES" sz="1600" dirty="0">
                  <a:solidFill>
                    <a:schemeClr val="bg2">
                      <a:lumMod val="10000"/>
                    </a:schemeClr>
                  </a:solidFill>
                </a:rPr>
                <a:t>La </a:t>
              </a:r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</a:rPr>
                <a:t>cuadrícula implícita </a:t>
              </a:r>
              <a:r>
                <a:rPr lang="es-ES" sz="1600" dirty="0">
                  <a:solidFill>
                    <a:schemeClr val="bg2">
                      <a:lumMod val="10000"/>
                    </a:schemeClr>
                  </a:solidFill>
                </a:rPr>
                <a:t>hace referencia a las filas y columnas no definidas que </a:t>
              </a:r>
              <a:r>
                <a:rPr lang="es-ES" sz="1600" dirty="0" err="1">
                  <a:solidFill>
                    <a:schemeClr val="bg2">
                      <a:lumMod val="10000"/>
                    </a:schemeClr>
                  </a:solidFill>
                </a:rPr>
                <a:t>grid</a:t>
              </a:r>
              <a:r>
                <a:rPr lang="es-ES" sz="1600" dirty="0">
                  <a:solidFill>
                    <a:schemeClr val="bg2">
                      <a:lumMod val="10000"/>
                    </a:schemeClr>
                  </a:solidFill>
                </a:rPr>
                <a:t> puede crear si fuera necesario para añadir contenido. Este comportamiento también podremos controlarlo</a:t>
              </a:r>
              <a:endParaRPr lang="es-ES_tradnl" sz="16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1D339CAB-AAC0-4030-8B35-55FD49ECB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699" y="1716546"/>
              <a:ext cx="700862" cy="700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64513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 fontScale="90000"/>
          </a:bodyPr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Propiedades para el control de estructura </a:t>
            </a:r>
            <a:r>
              <a:rPr lang="es-ES_tradnl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74335" y="1955612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 fontScale="62500" lnSpcReduction="20000"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grid-template-columns: [primera-linea] 50px [segunda-linea] 20% 1fr auto [ultima-linea];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C8C9FDAD-9E28-4ADA-91C2-7FF4D657F259}"/>
              </a:ext>
            </a:extLst>
          </p:cNvPr>
          <p:cNvSpPr/>
          <p:nvPr/>
        </p:nvSpPr>
        <p:spPr>
          <a:xfrm>
            <a:off x="634120" y="1276405"/>
            <a:ext cx="8100127" cy="64976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lnSpcReduction="10000"/>
          </a:bodyPr>
          <a:lstStyle/>
          <a:p>
            <a:r>
              <a:rPr lang="es-ES" sz="1600" b="1" dirty="0" err="1"/>
              <a:t>grid-template-columns</a:t>
            </a:r>
            <a:r>
              <a:rPr lang="es-ES" sz="1600" dirty="0"/>
              <a:t> define el ancho de una o varias columnas de manera individual pudiendo asignar un nombre a cada una de las líneas (verticales)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FF9D07B1-B7D0-4EDE-A000-BAD0AADDC9A2}"/>
              </a:ext>
            </a:extLst>
          </p:cNvPr>
          <p:cNvGrpSpPr/>
          <p:nvPr/>
        </p:nvGrpSpPr>
        <p:grpSpPr>
          <a:xfrm>
            <a:off x="674335" y="3765331"/>
            <a:ext cx="8019696" cy="540000"/>
            <a:chOff x="728130" y="3272290"/>
            <a:chExt cx="8019696" cy="540000"/>
          </a:xfrm>
        </p:grpSpPr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id="{AB52054F-7F16-43E2-B225-80DDA13C80F8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grid-template-rows: 100px 100px 200px;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28" name="Imagen 27" descr="Icono&#10;&#10;Descripción generada automáticamente">
              <a:extLst>
                <a:ext uri="{FF2B5EF4-FFF2-40B4-BE49-F238E27FC236}">
                  <a16:creationId xmlns:a16="http://schemas.microsoft.com/office/drawing/2014/main" id="{80D4938B-D455-42A4-A899-33C1B299A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29" name="Forma libre: forma 28">
            <a:extLst>
              <a:ext uri="{FF2B5EF4-FFF2-40B4-BE49-F238E27FC236}">
                <a16:creationId xmlns:a16="http://schemas.microsoft.com/office/drawing/2014/main" id="{6D15070C-A399-4DD1-8AEB-C154D98C2540}"/>
              </a:ext>
            </a:extLst>
          </p:cNvPr>
          <p:cNvSpPr/>
          <p:nvPr/>
        </p:nvSpPr>
        <p:spPr>
          <a:xfrm>
            <a:off x="634120" y="3086124"/>
            <a:ext cx="8100127" cy="64976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lnSpcReduction="10000"/>
          </a:bodyPr>
          <a:lstStyle/>
          <a:p>
            <a:r>
              <a:rPr lang="es-ES" sz="1600" b="1" dirty="0" err="1"/>
              <a:t>grid-template-rows</a:t>
            </a:r>
            <a:r>
              <a:rPr lang="es-ES" sz="1600" b="1" dirty="0"/>
              <a:t> </a:t>
            </a:r>
            <a:r>
              <a:rPr lang="es-ES" sz="1600" dirty="0"/>
              <a:t>define el alto de una o varias filas de manera individual pudiendo asignar un nombre a cada una de las líneas (horizontales)</a:t>
            </a:r>
          </a:p>
        </p:txBody>
      </p:sp>
    </p:spTree>
    <p:extLst>
      <p:ext uri="{BB962C8B-B14F-4D97-AF65-F5344CB8AC3E}">
        <p14:creationId xmlns:p14="http://schemas.microsoft.com/office/powerpoint/2010/main" val="147147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 fontScale="90000"/>
          </a:bodyPr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Propiedades para el control de estructura </a:t>
            </a:r>
            <a:r>
              <a:rPr lang="es-ES_tradnl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II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C8C9FDAD-9E28-4ADA-91C2-7FF4D657F259}"/>
              </a:ext>
            </a:extLst>
          </p:cNvPr>
          <p:cNvSpPr/>
          <p:nvPr/>
        </p:nvSpPr>
        <p:spPr>
          <a:xfrm>
            <a:off x="593904" y="1010595"/>
            <a:ext cx="8100127" cy="64976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/>
          </a:bodyPr>
          <a:lstStyle/>
          <a:p>
            <a:r>
              <a:rPr lang="es-ES" sz="1600" b="1" dirty="0" err="1"/>
              <a:t>grid-template-areas</a:t>
            </a:r>
            <a:r>
              <a:rPr lang="es-ES" sz="1600" b="1" dirty="0"/>
              <a:t> </a:t>
            </a:r>
            <a:r>
              <a:rPr lang="es-ES" sz="1600" dirty="0"/>
              <a:t>define y da nombre a cada uno de los </a:t>
            </a:r>
            <a:r>
              <a:rPr lang="es-ES" sz="1600" b="1" dirty="0" err="1"/>
              <a:t>grid</a:t>
            </a:r>
            <a:r>
              <a:rPr lang="es-ES" sz="1600" b="1" dirty="0"/>
              <a:t> </a:t>
            </a:r>
            <a:r>
              <a:rPr lang="es-ES" sz="1600" b="1" dirty="0" err="1"/>
              <a:t>area</a:t>
            </a:r>
            <a:endParaRPr lang="es-ES" sz="1600" b="1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DFB180F-34A2-4341-9EB8-984C5C97C8D6}"/>
              </a:ext>
            </a:extLst>
          </p:cNvPr>
          <p:cNvSpPr txBox="1"/>
          <p:nvPr/>
        </p:nvSpPr>
        <p:spPr>
          <a:xfrm>
            <a:off x="647699" y="2814211"/>
            <a:ext cx="2603241" cy="95410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400" b="0" dirty="0" err="1">
                <a:solidFill>
                  <a:srgbClr val="E6E6E6"/>
                </a:solidFill>
                <a:effectLst/>
              </a:rPr>
              <a:t>grid-template-areas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:</a:t>
            </a:r>
          </a:p>
          <a:p>
            <a:r>
              <a:rPr lang="es-ES" sz="1400" b="0" dirty="0">
                <a:solidFill>
                  <a:srgbClr val="E6E6E6"/>
                </a:solidFill>
                <a:effectLst/>
              </a:rPr>
              <a:t>    "</a:t>
            </a:r>
            <a:r>
              <a:rPr lang="es-ES" sz="1400" b="0" dirty="0">
                <a:solidFill>
                  <a:srgbClr val="FF2C6B"/>
                </a:solidFill>
                <a:effectLst/>
              </a:rPr>
              <a:t>a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>
                <a:solidFill>
                  <a:srgbClr val="FF2C6B"/>
                </a:solidFill>
                <a:effectLst/>
              </a:rPr>
              <a:t>b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dirty="0">
                <a:solidFill>
                  <a:srgbClr val="FF2C6B"/>
                </a:solidFill>
              </a:rPr>
              <a:t>c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"</a:t>
            </a:r>
          </a:p>
          <a:p>
            <a:r>
              <a:rPr lang="es-ES" sz="1400" b="0" dirty="0">
                <a:solidFill>
                  <a:srgbClr val="E6E6E6"/>
                </a:solidFill>
                <a:effectLst/>
              </a:rPr>
              <a:t>    "</a:t>
            </a:r>
            <a:r>
              <a:rPr lang="es-ES" sz="1400" b="0" dirty="0">
                <a:solidFill>
                  <a:srgbClr val="FF2C6B"/>
                </a:solidFill>
                <a:effectLst/>
              </a:rPr>
              <a:t>a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>
                <a:solidFill>
                  <a:srgbClr val="FF2C6B"/>
                </a:solidFill>
                <a:effectLst/>
              </a:rPr>
              <a:t>b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dirty="0">
                <a:solidFill>
                  <a:srgbClr val="FF2C6B"/>
                </a:solidFill>
              </a:rPr>
              <a:t>c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"</a:t>
            </a:r>
          </a:p>
          <a:p>
            <a:r>
              <a:rPr lang="es-ES" sz="1400" b="0" dirty="0">
                <a:solidFill>
                  <a:srgbClr val="E6E6E6"/>
                </a:solidFill>
                <a:effectLst/>
              </a:rPr>
              <a:t>    "</a:t>
            </a:r>
            <a:r>
              <a:rPr lang="es-ES" sz="1400" b="0" dirty="0">
                <a:solidFill>
                  <a:srgbClr val="FF2C6B"/>
                </a:solidFill>
                <a:effectLst/>
              </a:rPr>
              <a:t>a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dirty="0">
                <a:solidFill>
                  <a:srgbClr val="FF2C6B"/>
                </a:solidFill>
              </a:rPr>
              <a:t>d e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";</a:t>
            </a:r>
          </a:p>
        </p:txBody>
      </p:sp>
      <p:pic>
        <p:nvPicPr>
          <p:cNvPr id="4" name="Imagen 3" descr="Una captura de pantalla de un celular&#10;&#10;Descripción generada automáticamente">
            <a:extLst>
              <a:ext uri="{FF2B5EF4-FFF2-40B4-BE49-F238E27FC236}">
                <a16:creationId xmlns:a16="http://schemas.microsoft.com/office/drawing/2014/main" id="{2F6CC49D-766D-4AD0-BAEE-A11B668B3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402" y="1993304"/>
            <a:ext cx="4799629" cy="273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4357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 fontScale="90000"/>
          </a:bodyPr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Propiedades para el control de estructura </a:t>
            </a:r>
            <a:r>
              <a:rPr lang="es-ES_tradnl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III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C8C9FDAD-9E28-4ADA-91C2-7FF4D657F259}"/>
              </a:ext>
            </a:extLst>
          </p:cNvPr>
          <p:cNvSpPr/>
          <p:nvPr/>
        </p:nvSpPr>
        <p:spPr>
          <a:xfrm>
            <a:off x="593904" y="1010595"/>
            <a:ext cx="8100127" cy="64976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lnSpcReduction="10000"/>
          </a:bodyPr>
          <a:lstStyle/>
          <a:p>
            <a:r>
              <a:rPr lang="es-ES" sz="1600" b="1" dirty="0" err="1"/>
              <a:t>grid-template</a:t>
            </a:r>
            <a:r>
              <a:rPr lang="es-ES" sz="1600" dirty="0"/>
              <a:t> es una propiedad que engloba las tres anteriores (</a:t>
            </a:r>
            <a:r>
              <a:rPr lang="es-ES" sz="1600" dirty="0" err="1"/>
              <a:t>shorthand</a:t>
            </a:r>
            <a:r>
              <a:rPr lang="es-ES" sz="1600" dirty="0"/>
              <a:t> para </a:t>
            </a:r>
            <a:r>
              <a:rPr lang="es-ES" sz="1600" dirty="0" err="1"/>
              <a:t>area</a:t>
            </a:r>
            <a:r>
              <a:rPr lang="es-ES" sz="1600" dirty="0"/>
              <a:t>, </a:t>
            </a:r>
            <a:r>
              <a:rPr lang="es-ES" sz="1600" dirty="0" err="1"/>
              <a:t>row</a:t>
            </a:r>
            <a:r>
              <a:rPr lang="es-ES" sz="1600" dirty="0"/>
              <a:t> y </a:t>
            </a:r>
            <a:r>
              <a:rPr lang="es-ES" sz="1600" dirty="0" err="1"/>
              <a:t>column</a:t>
            </a:r>
            <a:r>
              <a:rPr lang="es-ES" sz="1600" dirty="0"/>
              <a:t>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DFB180F-34A2-4341-9EB8-984C5C97C8D6}"/>
              </a:ext>
            </a:extLst>
          </p:cNvPr>
          <p:cNvSpPr txBox="1"/>
          <p:nvPr/>
        </p:nvSpPr>
        <p:spPr>
          <a:xfrm>
            <a:off x="1972225" y="2026805"/>
            <a:ext cx="5596424" cy="166462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400" dirty="0" err="1">
                <a:solidFill>
                  <a:srgbClr val="E6E6E6"/>
                </a:solidFill>
                <a:latin typeface="DejaVu Sans Mono"/>
              </a:rPr>
              <a:t>grid-template</a:t>
            </a:r>
            <a:r>
              <a:rPr lang="es-ES" sz="1400" dirty="0">
                <a:solidFill>
                  <a:srgbClr val="E6E6E6"/>
                </a:solidFill>
                <a:latin typeface="DejaVu Sans Mono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s-ES" sz="1400" dirty="0">
                <a:solidFill>
                  <a:srgbClr val="E6E6E6"/>
                </a:solidFill>
                <a:latin typeface="DejaVu Sans Mono"/>
              </a:rPr>
              <a:t>    [f1L1]"</a:t>
            </a:r>
            <a:r>
              <a:rPr lang="es-ES" sz="1400" dirty="0">
                <a:solidFill>
                  <a:srgbClr val="FF2C6B"/>
                </a:solidFill>
                <a:latin typeface="DejaVu Sans Mono"/>
              </a:rPr>
              <a:t>a</a:t>
            </a:r>
            <a:r>
              <a:rPr lang="es-ES" sz="1400" dirty="0">
                <a:solidFill>
                  <a:srgbClr val="E6E6E6"/>
                </a:solidFill>
                <a:latin typeface="DejaVu Sans Mono"/>
              </a:rPr>
              <a:t> </a:t>
            </a:r>
            <a:r>
              <a:rPr lang="es-ES" sz="1400" dirty="0">
                <a:solidFill>
                  <a:srgbClr val="FF2C6B"/>
                </a:solidFill>
                <a:latin typeface="DejaVu Sans Mono"/>
              </a:rPr>
              <a:t>b</a:t>
            </a:r>
            <a:r>
              <a:rPr lang="es-ES" sz="1400" dirty="0">
                <a:solidFill>
                  <a:srgbClr val="E6E6E6"/>
                </a:solidFill>
                <a:latin typeface="DejaVu Sans Mono"/>
              </a:rPr>
              <a:t> </a:t>
            </a:r>
            <a:r>
              <a:rPr lang="es-ES" sz="1400" dirty="0">
                <a:solidFill>
                  <a:srgbClr val="FF2C6B"/>
                </a:solidFill>
                <a:latin typeface="DejaVu Sans Mono"/>
              </a:rPr>
              <a:t>c</a:t>
            </a:r>
            <a:r>
              <a:rPr lang="es-ES" sz="1400" dirty="0">
                <a:solidFill>
                  <a:srgbClr val="E6E6E6"/>
                </a:solidFill>
                <a:latin typeface="DejaVu Sans Mono"/>
              </a:rPr>
              <a:t>" 40px [f1L2] </a:t>
            </a:r>
            <a:r>
              <a:rPr lang="es-ES" sz="1400" i="1" dirty="0">
                <a:solidFill>
                  <a:srgbClr val="8A8787"/>
                </a:solidFill>
                <a:latin typeface="DejaVu Sans Mono"/>
              </a:rPr>
              <a:t>/* primera fila */</a:t>
            </a:r>
            <a:endParaRPr lang="es-ES" sz="1400" dirty="0">
              <a:solidFill>
                <a:srgbClr val="E6E6E6"/>
              </a:solidFill>
              <a:latin typeface="DejaVu Sans Mono"/>
            </a:endParaRPr>
          </a:p>
          <a:p>
            <a:pPr>
              <a:lnSpc>
                <a:spcPct val="150000"/>
              </a:lnSpc>
            </a:pPr>
            <a:r>
              <a:rPr lang="es-ES" sz="1400" dirty="0">
                <a:solidFill>
                  <a:srgbClr val="E6E6E6"/>
                </a:solidFill>
                <a:latin typeface="DejaVu Sans Mono"/>
              </a:rPr>
              <a:t>    “</a:t>
            </a:r>
            <a:r>
              <a:rPr lang="es-ES" sz="1400" dirty="0">
                <a:solidFill>
                  <a:srgbClr val="FF2C6B"/>
                </a:solidFill>
                <a:latin typeface="DejaVu Sans Mono"/>
              </a:rPr>
              <a:t>a</a:t>
            </a:r>
            <a:r>
              <a:rPr lang="es-ES" sz="1400" dirty="0">
                <a:solidFill>
                  <a:srgbClr val="E6E6E6"/>
                </a:solidFill>
                <a:latin typeface="DejaVu Sans Mono"/>
              </a:rPr>
              <a:t> </a:t>
            </a:r>
            <a:r>
              <a:rPr lang="es-ES" sz="1400" dirty="0">
                <a:solidFill>
                  <a:srgbClr val="FF2C6B"/>
                </a:solidFill>
                <a:latin typeface="DejaVu Sans Mono"/>
              </a:rPr>
              <a:t>b c</a:t>
            </a:r>
            <a:r>
              <a:rPr lang="es-ES" sz="1400" dirty="0">
                <a:solidFill>
                  <a:srgbClr val="E6E6E6"/>
                </a:solidFill>
                <a:latin typeface="DejaVu Sans Mono"/>
              </a:rPr>
              <a:t>" 40px </a:t>
            </a:r>
            <a:r>
              <a:rPr lang="es-ES" sz="1400" i="1" dirty="0">
                <a:solidFill>
                  <a:srgbClr val="8A8787"/>
                </a:solidFill>
                <a:latin typeface="DejaVu Sans Mono"/>
              </a:rPr>
              <a:t>/* segunda fila */</a:t>
            </a:r>
            <a:endParaRPr lang="es-ES" sz="1400" dirty="0">
              <a:solidFill>
                <a:srgbClr val="E6E6E6"/>
              </a:solidFill>
              <a:latin typeface="DejaVu Sans Mono"/>
            </a:endParaRPr>
          </a:p>
          <a:p>
            <a:pPr>
              <a:lnSpc>
                <a:spcPct val="150000"/>
              </a:lnSpc>
            </a:pPr>
            <a:r>
              <a:rPr lang="es-ES" sz="1400" dirty="0">
                <a:solidFill>
                  <a:srgbClr val="E6E6E6"/>
                </a:solidFill>
                <a:latin typeface="DejaVu Sans Mono"/>
              </a:rPr>
              <a:t>    “</a:t>
            </a:r>
            <a:r>
              <a:rPr lang="es-ES" sz="1400" dirty="0">
                <a:solidFill>
                  <a:srgbClr val="FF2C6B"/>
                </a:solidFill>
                <a:latin typeface="DejaVu Sans Mono"/>
              </a:rPr>
              <a:t>a</a:t>
            </a:r>
            <a:r>
              <a:rPr lang="es-ES" sz="1400" dirty="0">
                <a:solidFill>
                  <a:srgbClr val="E6E6E6"/>
                </a:solidFill>
                <a:latin typeface="DejaVu Sans Mono"/>
              </a:rPr>
              <a:t> </a:t>
            </a:r>
            <a:r>
              <a:rPr lang="es-ES" sz="1400" dirty="0">
                <a:solidFill>
                  <a:srgbClr val="FF2C6B"/>
                </a:solidFill>
                <a:latin typeface="DejaVu Sans Mono"/>
              </a:rPr>
              <a:t>d e</a:t>
            </a:r>
            <a:r>
              <a:rPr lang="es-ES" sz="1400" dirty="0">
                <a:solidFill>
                  <a:srgbClr val="E6E6E6"/>
                </a:solidFill>
                <a:latin typeface="DejaVu Sans Mono"/>
              </a:rPr>
              <a:t>" 40px </a:t>
            </a:r>
            <a:r>
              <a:rPr lang="es-ES" sz="1400" i="1" dirty="0">
                <a:solidFill>
                  <a:srgbClr val="8A8787"/>
                </a:solidFill>
                <a:latin typeface="DejaVu Sans Mono"/>
              </a:rPr>
              <a:t>/* tercera fila */</a:t>
            </a:r>
            <a:endParaRPr lang="es-ES" sz="1400" dirty="0">
              <a:solidFill>
                <a:srgbClr val="E6E6E6"/>
              </a:solidFill>
              <a:latin typeface="DejaVu Sans Mono"/>
            </a:endParaRPr>
          </a:p>
          <a:p>
            <a:pPr>
              <a:lnSpc>
                <a:spcPct val="150000"/>
              </a:lnSpc>
            </a:pPr>
            <a:r>
              <a:rPr lang="es-ES" sz="1400" dirty="0">
                <a:solidFill>
                  <a:srgbClr val="E6E6E6"/>
                </a:solidFill>
                <a:latin typeface="DejaVu Sans Mono"/>
              </a:rPr>
              <a:t>    / [c1L1] 1fr [c1L2] 1fr </a:t>
            </a:r>
            <a:r>
              <a:rPr lang="es-ES" sz="1400" dirty="0" err="1">
                <a:solidFill>
                  <a:srgbClr val="E6E6E6"/>
                </a:solidFill>
                <a:latin typeface="DejaVu Sans Mono"/>
              </a:rPr>
              <a:t>1fr</a:t>
            </a:r>
            <a:r>
              <a:rPr lang="es-ES" sz="1400" dirty="0">
                <a:solidFill>
                  <a:srgbClr val="E6E6E6"/>
                </a:solidFill>
                <a:latin typeface="DejaVu Sans Mono"/>
              </a:rPr>
              <a:t>; </a:t>
            </a:r>
            <a:r>
              <a:rPr lang="es-ES" sz="1400" i="1" dirty="0">
                <a:solidFill>
                  <a:srgbClr val="8A8787"/>
                </a:solidFill>
                <a:latin typeface="DejaVu Sans Mono"/>
              </a:rPr>
              <a:t>/* estructura de columna */</a:t>
            </a:r>
            <a:endParaRPr lang="es-ES" sz="1400" dirty="0">
              <a:solidFill>
                <a:srgbClr val="E6E6E6"/>
              </a:solidFill>
              <a:latin typeface="DejaVu Sans Mono"/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ACCCD87-73BD-4BB6-B26A-AB39CE02946C}"/>
              </a:ext>
            </a:extLst>
          </p:cNvPr>
          <p:cNvGrpSpPr/>
          <p:nvPr/>
        </p:nvGrpSpPr>
        <p:grpSpPr>
          <a:xfrm>
            <a:off x="647699" y="4159112"/>
            <a:ext cx="8100127" cy="700862"/>
            <a:chOff x="647699" y="1716546"/>
            <a:chExt cx="8100127" cy="700862"/>
          </a:xfrm>
        </p:grpSpPr>
        <p:sp>
          <p:nvSpPr>
            <p:cNvPr id="8" name="Forma libre: forma 7">
              <a:extLst>
                <a:ext uri="{FF2B5EF4-FFF2-40B4-BE49-F238E27FC236}">
                  <a16:creationId xmlns:a16="http://schemas.microsoft.com/office/drawing/2014/main" id="{539F08C9-632E-4FDF-963C-2D077FF795F1}"/>
                </a:ext>
              </a:extLst>
            </p:cNvPr>
            <p:cNvSpPr/>
            <p:nvPr/>
          </p:nvSpPr>
          <p:spPr>
            <a:xfrm>
              <a:off x="1440000" y="1739023"/>
              <a:ext cx="7307826" cy="664230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rgbClr val="FFCE4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spAutoFit/>
            </a:bodyPr>
            <a:lstStyle/>
            <a:p>
              <a:r>
                <a:rPr lang="es-ES_tradnl" sz="1600" b="1" dirty="0">
                  <a:solidFill>
                    <a:schemeClr val="bg2">
                      <a:lumMod val="10000"/>
                    </a:schemeClr>
                  </a:solidFill>
                </a:rPr>
                <a:t>¡¡Consejo!!</a:t>
              </a:r>
              <a:r>
                <a:rPr lang="es-ES_tradnl" sz="1600" dirty="0">
                  <a:solidFill>
                    <a:schemeClr val="bg2">
                      <a:lumMod val="10000"/>
                    </a:schemeClr>
                  </a:solidFill>
                </a:rPr>
                <a:t> intenta evitar utilizar este tipo de propiedades abreviadas ya que puede resultar confuso y es más fácil cometer errores.</a:t>
              </a:r>
            </a:p>
          </p:txBody>
        </p:sp>
        <p:pic>
          <p:nvPicPr>
            <p:cNvPr id="9" name="Imagen 8" descr="Icono&#10;&#10;Descripción generada automáticamente">
              <a:extLst>
                <a:ext uri="{FF2B5EF4-FFF2-40B4-BE49-F238E27FC236}">
                  <a16:creationId xmlns:a16="http://schemas.microsoft.com/office/drawing/2014/main" id="{3A042F68-98FD-495E-A94F-947CED4FC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699" y="1716546"/>
              <a:ext cx="700862" cy="700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71628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 fontScale="90000"/>
          </a:bodyPr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Propiedades para el control de estructura </a:t>
            </a:r>
            <a:r>
              <a:rPr lang="es-ES_tradnl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IV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74335" y="1630731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grid-auto-columns: 200px;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C8C9FDAD-9E28-4ADA-91C2-7FF4D657F259}"/>
              </a:ext>
            </a:extLst>
          </p:cNvPr>
          <p:cNvSpPr/>
          <p:nvPr/>
        </p:nvSpPr>
        <p:spPr>
          <a:xfrm>
            <a:off x="634120" y="951524"/>
            <a:ext cx="8100127" cy="64976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lnSpcReduction="10000"/>
          </a:bodyPr>
          <a:lstStyle/>
          <a:p>
            <a:r>
              <a:rPr lang="es-ES" sz="1600" b="1" dirty="0" err="1"/>
              <a:t>grid</a:t>
            </a:r>
            <a:r>
              <a:rPr lang="es-ES" sz="1600" b="1" dirty="0"/>
              <a:t>-</a:t>
            </a:r>
            <a:r>
              <a:rPr lang="es-ES" sz="1600" b="1" dirty="0" err="1"/>
              <a:t>auto-columns</a:t>
            </a:r>
            <a:r>
              <a:rPr lang="es-ES" sz="1600" b="1" dirty="0"/>
              <a:t> </a:t>
            </a:r>
            <a:r>
              <a:rPr lang="es-ES" sz="1600" dirty="0"/>
              <a:t>define el ancho de todas las posibles columnas no definidas en el </a:t>
            </a:r>
            <a:r>
              <a:rPr lang="es-ES" sz="1600" dirty="0" err="1"/>
              <a:t>Grid</a:t>
            </a:r>
            <a:r>
              <a:rPr lang="es-ES" sz="1600" dirty="0"/>
              <a:t> Container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FF9D07B1-B7D0-4EDE-A000-BAD0AADDC9A2}"/>
              </a:ext>
            </a:extLst>
          </p:cNvPr>
          <p:cNvGrpSpPr/>
          <p:nvPr/>
        </p:nvGrpSpPr>
        <p:grpSpPr>
          <a:xfrm>
            <a:off x="674335" y="3119334"/>
            <a:ext cx="8019696" cy="540000"/>
            <a:chOff x="728130" y="3272290"/>
            <a:chExt cx="8019696" cy="540000"/>
          </a:xfrm>
        </p:grpSpPr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id="{AB52054F-7F16-43E2-B225-80DDA13C80F8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grid-auto-rows: auto;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28" name="Imagen 27" descr="Icono&#10;&#10;Descripción generada automáticamente">
              <a:extLst>
                <a:ext uri="{FF2B5EF4-FFF2-40B4-BE49-F238E27FC236}">
                  <a16:creationId xmlns:a16="http://schemas.microsoft.com/office/drawing/2014/main" id="{80D4938B-D455-42A4-A899-33C1B299A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29" name="Forma libre: forma 28">
            <a:extLst>
              <a:ext uri="{FF2B5EF4-FFF2-40B4-BE49-F238E27FC236}">
                <a16:creationId xmlns:a16="http://schemas.microsoft.com/office/drawing/2014/main" id="{6D15070C-A399-4DD1-8AEB-C154D98C2540}"/>
              </a:ext>
            </a:extLst>
          </p:cNvPr>
          <p:cNvSpPr/>
          <p:nvPr/>
        </p:nvSpPr>
        <p:spPr>
          <a:xfrm>
            <a:off x="634120" y="2440127"/>
            <a:ext cx="8100127" cy="64976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lnSpcReduction="10000"/>
          </a:bodyPr>
          <a:lstStyle/>
          <a:p>
            <a:r>
              <a:rPr lang="es-ES" sz="1600" b="1" dirty="0" err="1"/>
              <a:t>grid</a:t>
            </a:r>
            <a:r>
              <a:rPr lang="es-ES" sz="1600" b="1" dirty="0"/>
              <a:t>-</a:t>
            </a:r>
            <a:r>
              <a:rPr lang="es-ES" sz="1600" b="1" dirty="0" err="1"/>
              <a:t>auto-rows</a:t>
            </a:r>
            <a:r>
              <a:rPr lang="es-ES" sz="1600" b="1" dirty="0"/>
              <a:t> </a:t>
            </a:r>
            <a:r>
              <a:rPr lang="es-ES" sz="1600" dirty="0"/>
              <a:t>define el alto de todas las posibles filas no definidas en el </a:t>
            </a:r>
            <a:r>
              <a:rPr lang="es-ES" sz="1600" dirty="0" err="1"/>
              <a:t>Grid</a:t>
            </a:r>
            <a:r>
              <a:rPr lang="es-ES" sz="1600" dirty="0"/>
              <a:t> Container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E8E23749-25D7-45AA-A305-D455FFCA1299}"/>
              </a:ext>
            </a:extLst>
          </p:cNvPr>
          <p:cNvGrpSpPr/>
          <p:nvPr/>
        </p:nvGrpSpPr>
        <p:grpSpPr>
          <a:xfrm>
            <a:off x="647699" y="4159112"/>
            <a:ext cx="8100127" cy="700862"/>
            <a:chOff x="647699" y="1716546"/>
            <a:chExt cx="8100127" cy="700862"/>
          </a:xfrm>
        </p:grpSpPr>
        <p:sp>
          <p:nvSpPr>
            <p:cNvPr id="23" name="Forma libre: forma 22">
              <a:extLst>
                <a:ext uri="{FF2B5EF4-FFF2-40B4-BE49-F238E27FC236}">
                  <a16:creationId xmlns:a16="http://schemas.microsoft.com/office/drawing/2014/main" id="{C34876DD-0223-49D9-B065-CFAF9C62B120}"/>
                </a:ext>
              </a:extLst>
            </p:cNvPr>
            <p:cNvSpPr/>
            <p:nvPr/>
          </p:nvSpPr>
          <p:spPr>
            <a:xfrm>
              <a:off x="1440000" y="1862133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rgbClr val="FFCE4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spAutoFit/>
            </a:bodyPr>
            <a:lstStyle/>
            <a:p>
              <a:r>
                <a:rPr lang="es-ES_tradnl" sz="1600" dirty="0">
                  <a:solidFill>
                    <a:schemeClr val="bg2">
                      <a:lumMod val="10000"/>
                    </a:schemeClr>
                  </a:solidFill>
                </a:rPr>
                <a:t>Con estas propiedades controlamos la </a:t>
              </a:r>
              <a:r>
                <a:rPr lang="es-ES_tradnl" sz="1600" b="1" dirty="0">
                  <a:solidFill>
                    <a:schemeClr val="bg2">
                      <a:lumMod val="10000"/>
                    </a:schemeClr>
                  </a:solidFill>
                </a:rPr>
                <a:t>cuadrícula implícita </a:t>
              </a:r>
              <a:endParaRPr lang="es-ES_tradnl" sz="16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pic>
          <p:nvPicPr>
            <p:cNvPr id="24" name="Imagen 23" descr="Icono&#10;&#10;Descripción generada automáticamente">
              <a:extLst>
                <a:ext uri="{FF2B5EF4-FFF2-40B4-BE49-F238E27FC236}">
                  <a16:creationId xmlns:a16="http://schemas.microsoft.com/office/drawing/2014/main" id="{D98D7B27-46AD-40AA-91F1-5FA01F448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7699" y="1716546"/>
              <a:ext cx="700862" cy="700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04364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 fontScale="90000"/>
          </a:bodyPr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Propiedades para el control de estructura </a:t>
            </a:r>
            <a:r>
              <a:rPr lang="es-ES_tradnl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V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8BB4D8F5-4343-479D-A535-7F2158AB93F6}"/>
              </a:ext>
            </a:extLst>
          </p:cNvPr>
          <p:cNvGrpSpPr/>
          <p:nvPr/>
        </p:nvGrpSpPr>
        <p:grpSpPr>
          <a:xfrm>
            <a:off x="647698" y="1656119"/>
            <a:ext cx="8019696" cy="540000"/>
            <a:chOff x="728130" y="3272290"/>
            <a:chExt cx="8019696" cy="540000"/>
          </a:xfrm>
        </p:grpSpPr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6EFC3EFD-9833-44C3-A7AF-4AABBDE0247D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grid-auto-flow: column;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20" name="Imagen 19" descr="Icono&#10;&#10;Descripción generada automáticamente">
              <a:extLst>
                <a:ext uri="{FF2B5EF4-FFF2-40B4-BE49-F238E27FC236}">
                  <a16:creationId xmlns:a16="http://schemas.microsoft.com/office/drawing/2014/main" id="{5E96D437-D835-4E2E-A708-66CC15B62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21" name="Forma libre: forma 20">
            <a:extLst>
              <a:ext uri="{FF2B5EF4-FFF2-40B4-BE49-F238E27FC236}">
                <a16:creationId xmlns:a16="http://schemas.microsoft.com/office/drawing/2014/main" id="{B08E7B5E-F968-4CD6-BB14-AA084CD6BF84}"/>
              </a:ext>
            </a:extLst>
          </p:cNvPr>
          <p:cNvSpPr/>
          <p:nvPr/>
        </p:nvSpPr>
        <p:spPr>
          <a:xfrm>
            <a:off x="607483" y="976912"/>
            <a:ext cx="8100127" cy="64976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lnSpcReduction="10000"/>
          </a:bodyPr>
          <a:lstStyle/>
          <a:p>
            <a:r>
              <a:rPr lang="es-ES" sz="1600" b="1" dirty="0" err="1"/>
              <a:t>grid</a:t>
            </a:r>
            <a:r>
              <a:rPr lang="es-ES" sz="1600" b="1" dirty="0"/>
              <a:t>-</a:t>
            </a:r>
            <a:r>
              <a:rPr lang="es-ES" sz="1600" b="1" dirty="0" err="1"/>
              <a:t>auto-flow</a:t>
            </a:r>
            <a:r>
              <a:rPr lang="es-ES" sz="1600" b="1" dirty="0"/>
              <a:t> </a:t>
            </a:r>
            <a:r>
              <a:rPr lang="es-ES" sz="1600" dirty="0"/>
              <a:t>Define la dirección en donde se ubicaran los elemento que no estén definidos como filas y columnas dentro del </a:t>
            </a:r>
            <a:r>
              <a:rPr lang="es-ES" sz="1600" dirty="0" err="1"/>
              <a:t>Grid</a:t>
            </a:r>
            <a:r>
              <a:rPr lang="es-ES" sz="1600" dirty="0"/>
              <a:t> Container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1589CB1A-6D34-48CF-8B3B-FD8C130CD88E}"/>
              </a:ext>
            </a:extLst>
          </p:cNvPr>
          <p:cNvGrpSpPr/>
          <p:nvPr/>
        </p:nvGrpSpPr>
        <p:grpSpPr>
          <a:xfrm>
            <a:off x="647699" y="4159112"/>
            <a:ext cx="8100127" cy="700862"/>
            <a:chOff x="647699" y="1716546"/>
            <a:chExt cx="8100127" cy="700862"/>
          </a:xfrm>
        </p:grpSpPr>
        <p:sp>
          <p:nvSpPr>
            <p:cNvPr id="23" name="Forma libre: forma 22">
              <a:extLst>
                <a:ext uri="{FF2B5EF4-FFF2-40B4-BE49-F238E27FC236}">
                  <a16:creationId xmlns:a16="http://schemas.microsoft.com/office/drawing/2014/main" id="{8C973F8B-554B-4E09-BDB5-7AC2E3BF7605}"/>
                </a:ext>
              </a:extLst>
            </p:cNvPr>
            <p:cNvSpPr/>
            <p:nvPr/>
          </p:nvSpPr>
          <p:spPr>
            <a:xfrm>
              <a:off x="1440000" y="1862133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rgbClr val="FFCE4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spAutoFit/>
            </a:bodyPr>
            <a:lstStyle/>
            <a:p>
              <a:r>
                <a:rPr lang="es-ES_tradnl" sz="1600" dirty="0">
                  <a:solidFill>
                    <a:schemeClr val="bg2">
                      <a:lumMod val="10000"/>
                    </a:schemeClr>
                  </a:solidFill>
                </a:rPr>
                <a:t>Con estas propiedades controlamos la </a:t>
              </a:r>
              <a:r>
                <a:rPr lang="es-ES_tradnl" sz="1600" b="1" dirty="0">
                  <a:solidFill>
                    <a:schemeClr val="bg2">
                      <a:lumMod val="10000"/>
                    </a:schemeClr>
                  </a:solidFill>
                </a:rPr>
                <a:t>cuadrícula implícita </a:t>
              </a:r>
              <a:endParaRPr lang="es-ES_tradnl" sz="16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pic>
          <p:nvPicPr>
            <p:cNvPr id="24" name="Imagen 23" descr="Icono&#10;&#10;Descripción generada automáticamente">
              <a:extLst>
                <a:ext uri="{FF2B5EF4-FFF2-40B4-BE49-F238E27FC236}">
                  <a16:creationId xmlns:a16="http://schemas.microsoft.com/office/drawing/2014/main" id="{909E7F2F-8D86-4457-8562-CEA98BA41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7699" y="1716546"/>
              <a:ext cx="700862" cy="700862"/>
            </a:xfrm>
            <a:prstGeom prst="rect">
              <a:avLst/>
            </a:prstGeom>
          </p:spPr>
        </p:pic>
      </p:grpSp>
      <p:pic>
        <p:nvPicPr>
          <p:cNvPr id="3" name="Imagen 2" descr="Imagen que contiene Cuadrado&#10;&#10;Descripción generada automáticamente">
            <a:extLst>
              <a:ext uri="{FF2B5EF4-FFF2-40B4-BE49-F238E27FC236}">
                <a16:creationId xmlns:a16="http://schemas.microsoft.com/office/drawing/2014/main" id="{AA488593-794F-4AC2-9805-5FFE1E8E5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1942" y="2292951"/>
            <a:ext cx="3163078" cy="1755375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E427577E-8D05-45F2-9816-103112351467}"/>
              </a:ext>
            </a:extLst>
          </p:cNvPr>
          <p:cNvSpPr txBox="1"/>
          <p:nvPr/>
        </p:nvSpPr>
        <p:spPr>
          <a:xfrm>
            <a:off x="647699" y="2818249"/>
            <a:ext cx="2481943" cy="52322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anchor="ctr">
            <a:spAutoFit/>
          </a:bodyPr>
          <a:lstStyle/>
          <a:p>
            <a:r>
              <a:rPr lang="es-ES" sz="1400" dirty="0" err="1">
                <a:solidFill>
                  <a:srgbClr val="A0B9C4"/>
                </a:solidFill>
              </a:rPr>
              <a:t>grid</a:t>
            </a:r>
            <a:r>
              <a:rPr lang="es-ES" sz="1400" dirty="0">
                <a:solidFill>
                  <a:srgbClr val="A0B9C4"/>
                </a:solidFill>
              </a:rPr>
              <a:t>-</a:t>
            </a:r>
            <a:r>
              <a:rPr lang="es-ES" sz="1400" dirty="0" err="1">
                <a:solidFill>
                  <a:srgbClr val="A0B9C4"/>
                </a:solidFill>
              </a:rPr>
              <a:t>auto-columns</a:t>
            </a:r>
            <a:r>
              <a:rPr lang="es-ES" sz="1400" dirty="0">
                <a:solidFill>
                  <a:srgbClr val="A7A2A2"/>
                </a:solidFill>
              </a:rPr>
              <a:t>:</a:t>
            </a:r>
            <a:r>
              <a:rPr lang="es-ES" sz="1400" dirty="0">
                <a:solidFill>
                  <a:srgbClr val="E6E6E6"/>
                </a:solidFill>
              </a:rPr>
              <a:t> </a:t>
            </a:r>
            <a:r>
              <a:rPr lang="es-ES" sz="1400" dirty="0">
                <a:solidFill>
                  <a:srgbClr val="FFCC95"/>
                </a:solidFill>
              </a:rPr>
              <a:t>100</a:t>
            </a:r>
            <a:r>
              <a:rPr lang="es-ES" sz="1400" dirty="0">
                <a:solidFill>
                  <a:srgbClr val="FF2C6B"/>
                </a:solidFill>
              </a:rPr>
              <a:t>px</a:t>
            </a:r>
            <a:r>
              <a:rPr lang="es-ES" sz="1400" dirty="0">
                <a:solidFill>
                  <a:srgbClr val="A7A2A2"/>
                </a:solidFill>
              </a:rPr>
              <a:t>;</a:t>
            </a:r>
            <a:endParaRPr lang="es-ES" sz="1400" dirty="0">
              <a:solidFill>
                <a:srgbClr val="E6E6E6"/>
              </a:solidFill>
            </a:endParaRPr>
          </a:p>
          <a:p>
            <a:r>
              <a:rPr lang="es-ES" sz="1400" dirty="0" err="1">
                <a:solidFill>
                  <a:srgbClr val="A0B9C4"/>
                </a:solidFill>
              </a:rPr>
              <a:t>grid</a:t>
            </a:r>
            <a:r>
              <a:rPr lang="es-ES" sz="1400" dirty="0">
                <a:solidFill>
                  <a:srgbClr val="A0B9C4"/>
                </a:solidFill>
              </a:rPr>
              <a:t>-</a:t>
            </a:r>
            <a:r>
              <a:rPr lang="es-ES" sz="1400" dirty="0" err="1">
                <a:solidFill>
                  <a:srgbClr val="A0B9C4"/>
                </a:solidFill>
              </a:rPr>
              <a:t>auto-flow</a:t>
            </a:r>
            <a:r>
              <a:rPr lang="es-ES" sz="1400" dirty="0">
                <a:solidFill>
                  <a:srgbClr val="A7A2A2"/>
                </a:solidFill>
              </a:rPr>
              <a:t>:</a:t>
            </a:r>
            <a:r>
              <a:rPr lang="es-ES" sz="1400" dirty="0">
                <a:solidFill>
                  <a:srgbClr val="E6E6E6"/>
                </a:solidFill>
              </a:rPr>
              <a:t> </a:t>
            </a:r>
            <a:r>
              <a:rPr lang="es-ES" sz="1400" dirty="0" err="1">
                <a:solidFill>
                  <a:srgbClr val="7CC0D1"/>
                </a:solidFill>
              </a:rPr>
              <a:t>column</a:t>
            </a:r>
            <a:r>
              <a:rPr lang="es-ES" sz="1400" dirty="0">
                <a:solidFill>
                  <a:srgbClr val="A7A2A2"/>
                </a:solidFill>
              </a:rPr>
              <a:t>;</a:t>
            </a:r>
            <a:endParaRPr lang="es-ES" sz="1400" dirty="0">
              <a:solidFill>
                <a:srgbClr val="E6E6E6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8C78141-1533-44D0-91DA-E7F41A2FAEF9}"/>
              </a:ext>
            </a:extLst>
          </p:cNvPr>
          <p:cNvSpPr/>
          <p:nvPr/>
        </p:nvSpPr>
        <p:spPr>
          <a:xfrm>
            <a:off x="5635687" y="2196119"/>
            <a:ext cx="1082351" cy="1962993"/>
          </a:xfrm>
          <a:prstGeom prst="rect">
            <a:avLst/>
          </a:prstGeom>
          <a:noFill/>
          <a:ln w="28575">
            <a:solidFill>
              <a:srgbClr val="34758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Flecha: hacia la izquierda 5">
            <a:extLst>
              <a:ext uri="{FF2B5EF4-FFF2-40B4-BE49-F238E27FC236}">
                <a16:creationId xmlns:a16="http://schemas.microsoft.com/office/drawing/2014/main" id="{93580EFC-F99B-4E7F-9ED7-94316DF6B72C}"/>
              </a:ext>
            </a:extLst>
          </p:cNvPr>
          <p:cNvSpPr/>
          <p:nvPr/>
        </p:nvSpPr>
        <p:spPr>
          <a:xfrm>
            <a:off x="6718041" y="3124231"/>
            <a:ext cx="1467068" cy="195904"/>
          </a:xfrm>
          <a:prstGeom prst="leftArrow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EEF1EF5-1ED8-4132-9556-BFD3C364750E}"/>
              </a:ext>
            </a:extLst>
          </p:cNvPr>
          <p:cNvSpPr txBox="1"/>
          <p:nvPr/>
        </p:nvSpPr>
        <p:spPr>
          <a:xfrm>
            <a:off x="6783355" y="2928327"/>
            <a:ext cx="1467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b="1" dirty="0">
                <a:solidFill>
                  <a:schemeClr val="bg1">
                    <a:lumMod val="50000"/>
                  </a:schemeClr>
                </a:solidFill>
              </a:rPr>
              <a:t>Cuadrícula implícita</a:t>
            </a:r>
          </a:p>
        </p:txBody>
      </p:sp>
    </p:spTree>
    <p:extLst>
      <p:ext uri="{BB962C8B-B14F-4D97-AF65-F5344CB8AC3E}">
        <p14:creationId xmlns:p14="http://schemas.microsoft.com/office/powerpoint/2010/main" val="21934245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4" grpId="0" animBg="1"/>
      <p:bldP spid="6" grpId="0" animBg="1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2B4C0691-CCF6-4700-A7E5-258D915F9F45}"/>
              </a:ext>
            </a:extLst>
          </p:cNvPr>
          <p:cNvSpPr/>
          <p:nvPr/>
        </p:nvSpPr>
        <p:spPr>
          <a:xfrm rot="10800000">
            <a:off x="1229032" y="1621847"/>
            <a:ext cx="135122" cy="1441515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9269290" y="1621848"/>
            <a:ext cx="7217587" cy="731371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48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Propiedades</a:t>
            </a:r>
            <a:endParaRPr lang="en-US" sz="4800" spc="-300" dirty="0">
              <a:solidFill>
                <a:schemeClr val="bg1">
                  <a:lumMod val="50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B7A800-AFB9-41A8-9E0C-01E0EC075CE9}"/>
              </a:ext>
            </a:extLst>
          </p:cNvPr>
          <p:cNvSpPr txBox="1">
            <a:spLocks/>
          </p:cNvSpPr>
          <p:nvPr/>
        </p:nvSpPr>
        <p:spPr>
          <a:xfrm>
            <a:off x="9269289" y="2353219"/>
            <a:ext cx="7217587" cy="712907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4000" spc="-3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Espaciado</a:t>
            </a:r>
            <a:r>
              <a:rPr lang="en-US" sz="4000" spc="-3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entre </a:t>
            </a:r>
            <a:r>
              <a:rPr lang="en-US" sz="4000" spc="-3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filas</a:t>
            </a:r>
            <a:r>
              <a:rPr lang="en-US" sz="4000" spc="-3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y </a:t>
            </a:r>
            <a:r>
              <a:rPr lang="en-US" sz="4000" spc="-3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columnas</a:t>
            </a:r>
            <a:endParaRPr lang="en-US" sz="4000" spc="-3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221386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46914E-7 L -0.85503 0.00463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60" y="21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20988E-6 L -0.85382 -0.00308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691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Propiedades de espaciado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C8C9FDAD-9E28-4ADA-91C2-7FF4D657F259}"/>
              </a:ext>
            </a:extLst>
          </p:cNvPr>
          <p:cNvSpPr/>
          <p:nvPr/>
        </p:nvSpPr>
        <p:spPr>
          <a:xfrm>
            <a:off x="647699" y="902961"/>
            <a:ext cx="8030614" cy="371842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Autofit/>
          </a:bodyPr>
          <a:lstStyle/>
          <a:p>
            <a:r>
              <a:rPr lang="es-ES" sz="1600" b="1" dirty="0" err="1"/>
              <a:t>row</a:t>
            </a:r>
            <a:r>
              <a:rPr lang="es-ES" sz="1600" b="1" dirty="0"/>
              <a:t>-gap</a:t>
            </a:r>
            <a:r>
              <a:rPr lang="es-ES" sz="1600" dirty="0"/>
              <a:t>, </a:t>
            </a:r>
            <a:r>
              <a:rPr lang="es-ES" sz="1600" b="1" dirty="0" err="1"/>
              <a:t>column</a:t>
            </a:r>
            <a:r>
              <a:rPr lang="es-ES" sz="1600" b="1" dirty="0"/>
              <a:t>-gap</a:t>
            </a:r>
            <a:r>
              <a:rPr lang="es-ES" sz="1600" dirty="0"/>
              <a:t> y </a:t>
            </a:r>
            <a:r>
              <a:rPr lang="es-ES" sz="1600" b="1" dirty="0"/>
              <a:t>gap</a:t>
            </a:r>
            <a:r>
              <a:rPr lang="es-ES" sz="1600" dirty="0"/>
              <a:t> definen el </a:t>
            </a:r>
            <a:r>
              <a:rPr lang="es-ES" sz="1600" dirty="0" err="1"/>
              <a:t>gutter</a:t>
            </a:r>
            <a:r>
              <a:rPr lang="es-ES" sz="1600" dirty="0"/>
              <a:t> o espaciado entre columnas y filas</a:t>
            </a:r>
          </a:p>
        </p:txBody>
      </p:sp>
      <p:graphicFrame>
        <p:nvGraphicFramePr>
          <p:cNvPr id="22" name="Diagrama 21">
            <a:extLst>
              <a:ext uri="{FF2B5EF4-FFF2-40B4-BE49-F238E27FC236}">
                <a16:creationId xmlns:a16="http://schemas.microsoft.com/office/drawing/2014/main" id="{6044C66E-4ED4-49ED-8476-C30CDB0B0A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4511783"/>
              </p:ext>
            </p:extLst>
          </p:nvPr>
        </p:nvGraphicFramePr>
        <p:xfrm>
          <a:off x="1014434" y="1498254"/>
          <a:ext cx="7115132" cy="1531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n 2" descr="Imagen que contiene Cuadrado&#10;&#10;Descripción generada automáticamente">
            <a:extLst>
              <a:ext uri="{FF2B5EF4-FFF2-40B4-BE49-F238E27FC236}">
                <a16:creationId xmlns:a16="http://schemas.microsoft.com/office/drawing/2014/main" id="{B55451CD-45BA-412E-A178-BE3419C8E5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4640" y="3121738"/>
            <a:ext cx="3474720" cy="1928323"/>
          </a:xfrm>
          <a:prstGeom prst="rect">
            <a:avLst/>
          </a:prstGeom>
        </p:spPr>
      </p:pic>
      <p:sp>
        <p:nvSpPr>
          <p:cNvPr id="4" name="Flecha: hacia la izquierda 3">
            <a:extLst>
              <a:ext uri="{FF2B5EF4-FFF2-40B4-BE49-F238E27FC236}">
                <a16:creationId xmlns:a16="http://schemas.microsoft.com/office/drawing/2014/main" id="{F9BA6CD5-12E5-43C1-B9BB-FCE066CE6712}"/>
              </a:ext>
            </a:extLst>
          </p:cNvPr>
          <p:cNvSpPr/>
          <p:nvPr/>
        </p:nvSpPr>
        <p:spPr>
          <a:xfrm rot="10800000">
            <a:off x="2019632" y="3723767"/>
            <a:ext cx="1041620" cy="138009"/>
          </a:xfrm>
          <a:prstGeom prst="leftArrow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Flecha: hacia la izquierda 18">
            <a:extLst>
              <a:ext uri="{FF2B5EF4-FFF2-40B4-BE49-F238E27FC236}">
                <a16:creationId xmlns:a16="http://schemas.microsoft.com/office/drawing/2014/main" id="{8CC843C9-3FFB-4EFA-B16D-EB8C2BA0DCFE}"/>
              </a:ext>
            </a:extLst>
          </p:cNvPr>
          <p:cNvSpPr/>
          <p:nvPr/>
        </p:nvSpPr>
        <p:spPr>
          <a:xfrm rot="10800000">
            <a:off x="2019632" y="4296261"/>
            <a:ext cx="1041620" cy="138009"/>
          </a:xfrm>
          <a:prstGeom prst="leftArrow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Flecha: hacia la izquierda 19">
            <a:extLst>
              <a:ext uri="{FF2B5EF4-FFF2-40B4-BE49-F238E27FC236}">
                <a16:creationId xmlns:a16="http://schemas.microsoft.com/office/drawing/2014/main" id="{AFF0E517-C237-4572-8694-767E954DB633}"/>
              </a:ext>
            </a:extLst>
          </p:cNvPr>
          <p:cNvSpPr/>
          <p:nvPr/>
        </p:nvSpPr>
        <p:spPr>
          <a:xfrm rot="16200000">
            <a:off x="5092152" y="3211570"/>
            <a:ext cx="502256" cy="138011"/>
          </a:xfrm>
          <a:prstGeom prst="leftArrow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Flecha: hacia la izquierda 20">
            <a:extLst>
              <a:ext uri="{FF2B5EF4-FFF2-40B4-BE49-F238E27FC236}">
                <a16:creationId xmlns:a16="http://schemas.microsoft.com/office/drawing/2014/main" id="{E8144875-B8B6-42AF-A918-7E1156B903EF}"/>
              </a:ext>
            </a:extLst>
          </p:cNvPr>
          <p:cNvSpPr/>
          <p:nvPr/>
        </p:nvSpPr>
        <p:spPr>
          <a:xfrm rot="16200000">
            <a:off x="4297019" y="3215697"/>
            <a:ext cx="502256" cy="138011"/>
          </a:xfrm>
          <a:prstGeom prst="leftArrow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59727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44F828DA-151C-4BE0-8C90-CAF7517274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graphicEl>
                                              <a:dgm id="{44F828DA-151C-4BE0-8C90-CAF7517274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FAE5F08F-C595-4D08-8D7B-F4F109F1E6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graphicEl>
                                              <a:dgm id="{FAE5F08F-C595-4D08-8D7B-F4F109F1E6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40B7D956-CD0E-4559-A36D-7B18F856A0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graphicEl>
                                              <a:dgm id="{40B7D956-CD0E-4559-A36D-7B18F856A0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C41E6A53-42AB-4CE4-A56B-DD8F34D8BC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>
                                            <p:graphicEl>
                                              <a:dgm id="{C41E6A53-42AB-4CE4-A56B-DD8F34D8BC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553003B8-FEFB-4FB8-9B0B-D537062FBA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graphicEl>
                                              <a:dgm id="{553003B8-FEFB-4FB8-9B0B-D537062FBA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55677D48-50A1-42BA-A0B9-0CE1382523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>
                                            <p:graphicEl>
                                              <a:dgm id="{55677D48-50A1-42BA-A0B9-0CE1382523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Graphic spid="22" grpId="0">
        <p:bldSub>
          <a:bldDgm bld="one"/>
        </p:bldSub>
      </p:bldGraphic>
      <p:bldP spid="4" grpId="0" animBg="1"/>
      <p:bldP spid="19" grpId="0" animBg="1"/>
      <p:bldP spid="20" grpId="0" animBg="1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2B4C0691-CCF6-4700-A7E5-258D915F9F45}"/>
              </a:ext>
            </a:extLst>
          </p:cNvPr>
          <p:cNvSpPr/>
          <p:nvPr/>
        </p:nvSpPr>
        <p:spPr>
          <a:xfrm rot="10800000">
            <a:off x="1229032" y="1621847"/>
            <a:ext cx="135122" cy="1441515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9269290" y="1621848"/>
            <a:ext cx="7217587" cy="731371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48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Propiedades</a:t>
            </a:r>
            <a:endParaRPr lang="en-US" sz="4800" spc="-300" dirty="0">
              <a:solidFill>
                <a:schemeClr val="bg1">
                  <a:lumMod val="50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B7A800-AFB9-41A8-9E0C-01E0EC075CE9}"/>
              </a:ext>
            </a:extLst>
          </p:cNvPr>
          <p:cNvSpPr txBox="1">
            <a:spLocks/>
          </p:cNvSpPr>
          <p:nvPr/>
        </p:nvSpPr>
        <p:spPr>
          <a:xfrm>
            <a:off x="9269289" y="2353219"/>
            <a:ext cx="7217587" cy="712907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4000" spc="-3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Posicionar</a:t>
            </a:r>
            <a:r>
              <a:rPr lang="en-US" sz="4000" spc="-3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4000" spc="-3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elementos</a:t>
            </a:r>
            <a:endParaRPr lang="en-US" sz="4000" spc="-3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190936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46914E-7 L -0.85503 0.00463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60" y="21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20988E-6 L -0.85382 -0.00308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691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Agenda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930F6C15-13CE-4804-ADD6-E1843D69C0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0977364"/>
              </p:ext>
            </p:extLst>
          </p:nvPr>
        </p:nvGraphicFramePr>
        <p:xfrm>
          <a:off x="9144000" y="1070034"/>
          <a:ext cx="4898400" cy="3264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agen 3" descr="Logotipo, Icono&#10;&#10;Descripción generada automáticamente">
            <a:extLst>
              <a:ext uri="{FF2B5EF4-FFF2-40B4-BE49-F238E27FC236}">
                <a16:creationId xmlns:a16="http://schemas.microsoft.com/office/drawing/2014/main" id="{00FDA833-2083-4E0D-9C95-E20DB22FB01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2789157" y="1319532"/>
            <a:ext cx="4007654" cy="291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529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09877E-6 L -0.26545 -2.09877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">
                                            <p:graphicEl>
                                              <a:dgm id="{53C88B00-9C21-478C-891B-C4B0720E71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graphicEl>
                                              <a:dgm id="{6230FFA4-A0CC-4603-9439-46D1351559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graphicEl>
                                              <a:dgm id="{BC978584-F189-45C3-A51D-1D84888E79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graphicEl>
                                              <a:dgm id="{19CB2109-EED2-4298-88B6-B9385A42A7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graphicEl>
                                              <a:dgm id="{85D1FDF3-4980-4479-9686-C77ECC9D6C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graphicEl>
                                              <a:dgm id="{8E41255E-E0D1-4E9D-A1AB-BDD94583E0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graphicEl>
                                              <a:dgm id="{E5C65D2D-D1AD-45B2-A55C-481655ECD7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graphicEl>
                                              <a:dgm id="{7840941C-4E1E-4016-9BEA-2087D2B279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graphicEl>
                                              <a:dgm id="{6FA1399B-93C1-4065-9D87-2B4C4C3806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graphicEl>
                                              <a:dgm id="{BBD1D983-2432-46C6-8563-B43F3C98B0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graphicEl>
                                              <a:dgm id="{7FA87C79-ECF3-4ED3-8C22-0EB96ABC9D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graphicEl>
                                              <a:dgm id="{E0649849-D027-43B6-A879-B6DADC1140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graphicEl>
                                              <a:dgm id="{6C858AFD-B3F1-4CD9-B19B-6CBF5BCC59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Posicionar elementos respecto a líneas </a:t>
            </a:r>
            <a:r>
              <a:rPr lang="es-ES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937459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 fontScale="77500" lnSpcReduction="20000"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grid-row-start || grid-row-end || grid-column-start || grid-column-end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C8C9FDAD-9E28-4ADA-91C2-7FF4D657F259}"/>
              </a:ext>
            </a:extLst>
          </p:cNvPr>
          <p:cNvSpPr/>
          <p:nvPr/>
        </p:nvSpPr>
        <p:spPr>
          <a:xfrm>
            <a:off x="647699" y="1508717"/>
            <a:ext cx="8100127" cy="64976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Autofit/>
          </a:bodyPr>
          <a:lstStyle/>
          <a:p>
            <a:r>
              <a:rPr lang="es-ES" sz="1400" dirty="0"/>
              <a:t>Se pueden usar de manera individual o conjunta para definir el inicio y fin del elemento en filas y columnas</a:t>
            </a:r>
          </a:p>
        </p:txBody>
      </p:sp>
      <p:sp>
        <p:nvSpPr>
          <p:cNvPr id="29" name="Forma libre: forma 28">
            <a:extLst>
              <a:ext uri="{FF2B5EF4-FFF2-40B4-BE49-F238E27FC236}">
                <a16:creationId xmlns:a16="http://schemas.microsoft.com/office/drawing/2014/main" id="{6D15070C-A399-4DD1-8AEB-C154D98C2540}"/>
              </a:ext>
            </a:extLst>
          </p:cNvPr>
          <p:cNvSpPr/>
          <p:nvPr/>
        </p:nvSpPr>
        <p:spPr>
          <a:xfrm>
            <a:off x="647696" y="2246869"/>
            <a:ext cx="8100127" cy="64976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/>
          </a:bodyPr>
          <a:lstStyle/>
          <a:p>
            <a:r>
              <a:rPr lang="es-ES" sz="1400" dirty="0"/>
              <a:t>Si las columnas y filas se han definido nombradas podemos utilizar el nombre en vez del número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49ED743-7718-4657-B3A7-DB005BF3A74D}"/>
              </a:ext>
            </a:extLst>
          </p:cNvPr>
          <p:cNvSpPr txBox="1"/>
          <p:nvPr/>
        </p:nvSpPr>
        <p:spPr>
          <a:xfrm>
            <a:off x="658617" y="3224387"/>
            <a:ext cx="4675396" cy="145270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000" b="0" dirty="0">
                <a:solidFill>
                  <a:srgbClr val="E6E6E6"/>
                </a:solidFill>
                <a:effectLst/>
              </a:rPr>
              <a:t>  </a:t>
            </a:r>
            <a:r>
              <a:rPr lang="es-ES" sz="1000" b="0" dirty="0">
                <a:solidFill>
                  <a:srgbClr val="FFCC95"/>
                </a:solidFill>
                <a:effectLst/>
              </a:rPr>
              <a:t>.</a:t>
            </a:r>
            <a:r>
              <a:rPr lang="es-ES" sz="1000" b="0" dirty="0" err="1">
                <a:solidFill>
                  <a:srgbClr val="FFCC95"/>
                </a:solidFill>
                <a:effectLst/>
              </a:rPr>
              <a:t>element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dirty="0">
                <a:solidFill>
                  <a:srgbClr val="B9B8B8"/>
                </a:solidFill>
                <a:effectLst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s-ES" sz="1000" b="0" dirty="0">
                <a:solidFill>
                  <a:srgbClr val="B9B8B8"/>
                </a:solidFill>
                <a:effectLst/>
              </a:rPr>
              <a:t>    </a:t>
            </a:r>
            <a:r>
              <a:rPr lang="es-ES" sz="1000" b="0" dirty="0" err="1">
                <a:solidFill>
                  <a:srgbClr val="A0B9C4"/>
                </a:solidFill>
                <a:effectLst/>
              </a:rPr>
              <a:t>grid-column-start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dirty="0">
                <a:solidFill>
                  <a:srgbClr val="FFCC95"/>
                </a:solidFill>
                <a:effectLst/>
              </a:rPr>
              <a:t>2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;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i="1" dirty="0">
                <a:solidFill>
                  <a:srgbClr val="8A8787"/>
                </a:solidFill>
                <a:effectLst/>
              </a:rPr>
              <a:t>/* define el inicio desde la línea de columna indica */</a:t>
            </a:r>
            <a:endParaRPr lang="es-ES" sz="1000" b="0" dirty="0">
              <a:solidFill>
                <a:srgbClr val="E6E6E6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s-ES" sz="1000" b="0" dirty="0">
                <a:solidFill>
                  <a:srgbClr val="E6E6E6"/>
                </a:solidFill>
                <a:effectLst/>
              </a:rPr>
              <a:t>    </a:t>
            </a:r>
            <a:r>
              <a:rPr lang="es-ES" sz="1000" b="0" dirty="0" err="1">
                <a:solidFill>
                  <a:srgbClr val="A0B9C4"/>
                </a:solidFill>
                <a:effectLst/>
              </a:rPr>
              <a:t>grid-column-end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dirty="0">
                <a:solidFill>
                  <a:srgbClr val="FFCC95"/>
                </a:solidFill>
                <a:effectLst/>
              </a:rPr>
              <a:t>4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;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i="1" dirty="0">
                <a:solidFill>
                  <a:srgbClr val="8A8787"/>
                </a:solidFill>
                <a:effectLst/>
              </a:rPr>
              <a:t>/* define el fin en la línea de columna indicada */</a:t>
            </a:r>
            <a:endParaRPr lang="es-ES" sz="1000" b="0" dirty="0">
              <a:solidFill>
                <a:srgbClr val="E6E6E6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s-ES" sz="1000" b="0" dirty="0">
                <a:solidFill>
                  <a:srgbClr val="E6E6E6"/>
                </a:solidFill>
                <a:effectLst/>
              </a:rPr>
              <a:t>    </a:t>
            </a:r>
            <a:r>
              <a:rPr lang="es-ES" sz="1000" b="0" dirty="0" err="1">
                <a:solidFill>
                  <a:srgbClr val="A0B9C4"/>
                </a:solidFill>
                <a:effectLst/>
              </a:rPr>
              <a:t>grid-row-start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dirty="0">
                <a:solidFill>
                  <a:srgbClr val="FFCC95"/>
                </a:solidFill>
                <a:effectLst/>
              </a:rPr>
              <a:t>2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;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i="1" dirty="0">
                <a:solidFill>
                  <a:srgbClr val="8A8787"/>
                </a:solidFill>
                <a:effectLst/>
              </a:rPr>
              <a:t>/* define el inicio desde la línea de fila indicada */</a:t>
            </a:r>
            <a:endParaRPr lang="es-ES" sz="1000" b="0" dirty="0">
              <a:solidFill>
                <a:srgbClr val="E6E6E6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s-ES" sz="1000" b="0" dirty="0">
                <a:solidFill>
                  <a:srgbClr val="E6E6E6"/>
                </a:solidFill>
                <a:effectLst/>
              </a:rPr>
              <a:t>    </a:t>
            </a:r>
            <a:r>
              <a:rPr lang="es-ES" sz="1000" b="0" dirty="0" err="1">
                <a:solidFill>
                  <a:srgbClr val="A0B9C4"/>
                </a:solidFill>
                <a:effectLst/>
              </a:rPr>
              <a:t>grid-row-end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dirty="0">
                <a:solidFill>
                  <a:srgbClr val="FFCC95"/>
                </a:solidFill>
                <a:effectLst/>
              </a:rPr>
              <a:t>3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;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i="1" dirty="0">
                <a:solidFill>
                  <a:srgbClr val="8A8787"/>
                </a:solidFill>
                <a:effectLst/>
              </a:rPr>
              <a:t>/* define el fin en la línea de fila indicada */</a:t>
            </a:r>
            <a:endParaRPr lang="es-ES" sz="1000" b="0" dirty="0">
              <a:solidFill>
                <a:srgbClr val="E6E6E6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s-ES" sz="1000" b="0" dirty="0">
                <a:solidFill>
                  <a:srgbClr val="E6E6E6"/>
                </a:solidFill>
                <a:effectLst/>
              </a:rPr>
              <a:t>  </a:t>
            </a:r>
            <a:r>
              <a:rPr lang="es-ES" sz="1000" b="0" dirty="0">
                <a:solidFill>
                  <a:srgbClr val="B9B8B8"/>
                </a:solidFill>
                <a:effectLst/>
              </a:rPr>
              <a:t>}</a:t>
            </a:r>
            <a:endParaRPr lang="es-ES" sz="1000" b="0" dirty="0">
              <a:solidFill>
                <a:srgbClr val="E6E6E6"/>
              </a:solidFill>
              <a:effectLst/>
            </a:endParaRPr>
          </a:p>
        </p:txBody>
      </p:sp>
      <p:pic>
        <p:nvPicPr>
          <p:cNvPr id="6" name="Imagen 5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D5B6C378-C5C4-4C1F-B988-AF4A7DE09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722" y="2985021"/>
            <a:ext cx="3321104" cy="1931439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5061BFED-CB71-4B1E-B9D8-6FDAC57A9A7E}"/>
              </a:ext>
            </a:extLst>
          </p:cNvPr>
          <p:cNvCxnSpPr>
            <a:cxnSpLocks/>
          </p:cNvCxnSpPr>
          <p:nvPr/>
        </p:nvCxnSpPr>
        <p:spPr>
          <a:xfrm flipV="1">
            <a:off x="4891797" y="3167527"/>
            <a:ext cx="1596467" cy="372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452BDD1F-B4AC-42E4-8034-A5BB348AA207}"/>
              </a:ext>
            </a:extLst>
          </p:cNvPr>
          <p:cNvCxnSpPr>
            <a:cxnSpLocks/>
          </p:cNvCxnSpPr>
          <p:nvPr/>
        </p:nvCxnSpPr>
        <p:spPr>
          <a:xfrm flipV="1">
            <a:off x="4572000" y="3167528"/>
            <a:ext cx="3832529" cy="6486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82365BF9-1A5E-4374-8850-08D30003AC03}"/>
              </a:ext>
            </a:extLst>
          </p:cNvPr>
          <p:cNvCxnSpPr>
            <a:cxnSpLocks/>
          </p:cNvCxnSpPr>
          <p:nvPr/>
        </p:nvCxnSpPr>
        <p:spPr>
          <a:xfrm flipV="1">
            <a:off x="4452730" y="3718507"/>
            <a:ext cx="1057524" cy="3220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F7191CD5-4112-4403-9C93-CBAC20974432}"/>
              </a:ext>
            </a:extLst>
          </p:cNvPr>
          <p:cNvCxnSpPr>
            <a:cxnSpLocks/>
          </p:cNvCxnSpPr>
          <p:nvPr/>
        </p:nvCxnSpPr>
        <p:spPr>
          <a:xfrm flipV="1">
            <a:off x="4282752" y="4233436"/>
            <a:ext cx="1227502" cy="1010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0120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9" grpId="0" animBg="1"/>
      <p:bldP spid="14" grpId="0" uiExpand="1" build="p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Posicionar elementos respecto a líneas </a:t>
            </a:r>
            <a:r>
              <a:rPr lang="es-ES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II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864670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grid-row || grid-column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C8C9FDAD-9E28-4ADA-91C2-7FF4D657F259}"/>
              </a:ext>
            </a:extLst>
          </p:cNvPr>
          <p:cNvSpPr/>
          <p:nvPr/>
        </p:nvSpPr>
        <p:spPr>
          <a:xfrm>
            <a:off x="647700" y="1522004"/>
            <a:ext cx="8030614" cy="371842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Autofit/>
          </a:bodyPr>
          <a:lstStyle/>
          <a:p>
            <a:r>
              <a:rPr lang="es-ES" sz="1600" dirty="0"/>
              <a:t>Son los </a:t>
            </a:r>
            <a:r>
              <a:rPr lang="es-ES" sz="1600" dirty="0" err="1"/>
              <a:t>shorthand</a:t>
            </a:r>
            <a:r>
              <a:rPr lang="es-ES" sz="1600" dirty="0"/>
              <a:t> para poder definir principio y fin en una sola propiedad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49ED743-7718-4657-B3A7-DB005BF3A74D}"/>
              </a:ext>
            </a:extLst>
          </p:cNvPr>
          <p:cNvSpPr txBox="1"/>
          <p:nvPr/>
        </p:nvSpPr>
        <p:spPr>
          <a:xfrm>
            <a:off x="2563625" y="2114702"/>
            <a:ext cx="4187032" cy="91409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000" b="0" dirty="0">
                <a:solidFill>
                  <a:srgbClr val="E6E6E6"/>
                </a:solidFill>
                <a:effectLst/>
              </a:rPr>
              <a:t>  </a:t>
            </a:r>
            <a:r>
              <a:rPr lang="es-ES" sz="1000" b="0" dirty="0">
                <a:solidFill>
                  <a:srgbClr val="FFCC95"/>
                </a:solidFill>
                <a:effectLst/>
              </a:rPr>
              <a:t>.</a:t>
            </a:r>
            <a:r>
              <a:rPr lang="es-ES" sz="1000" b="0" dirty="0" err="1">
                <a:solidFill>
                  <a:srgbClr val="FFCC95"/>
                </a:solidFill>
                <a:effectLst/>
              </a:rPr>
              <a:t>element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dirty="0">
                <a:solidFill>
                  <a:srgbClr val="B9B8B8"/>
                </a:solidFill>
                <a:effectLst/>
              </a:rPr>
              <a:t>{</a:t>
            </a:r>
          </a:p>
          <a:p>
            <a:r>
              <a:rPr lang="es-ES" sz="1000" b="0" dirty="0">
                <a:solidFill>
                  <a:srgbClr val="B9B8B8"/>
                </a:solidFill>
                <a:effectLst/>
              </a:rPr>
              <a:t>    </a:t>
            </a:r>
            <a:r>
              <a:rPr lang="es-ES" sz="1000" b="0" dirty="0" err="1">
                <a:solidFill>
                  <a:srgbClr val="A0B9C4"/>
                </a:solidFill>
                <a:effectLst/>
              </a:rPr>
              <a:t>grid-column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dirty="0">
                <a:solidFill>
                  <a:srgbClr val="FFCC95"/>
                </a:solidFill>
                <a:effectLst/>
              </a:rPr>
              <a:t>2 </a:t>
            </a:r>
            <a:r>
              <a:rPr lang="es-ES" sz="1000" dirty="0">
                <a:solidFill>
                  <a:srgbClr val="7CC0D1"/>
                </a:solidFill>
                <a:latin typeface="DejaVu Sans Mono"/>
              </a:rPr>
              <a:t>/</a:t>
            </a:r>
            <a:r>
              <a:rPr lang="es-ES" sz="1000" b="0" dirty="0">
                <a:solidFill>
                  <a:srgbClr val="FFCC95"/>
                </a:solidFill>
                <a:effectLst/>
              </a:rPr>
              <a:t> 4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;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i="1" dirty="0">
                <a:solidFill>
                  <a:srgbClr val="8A8787"/>
                </a:solidFill>
              </a:rPr>
              <a:t>/* define el inicio y fin respecto a columnas*/</a:t>
            </a:r>
            <a:endParaRPr lang="es-ES" sz="1000" b="0" dirty="0">
              <a:solidFill>
                <a:srgbClr val="E6E6E6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s-ES" sz="1000" b="0" dirty="0">
                <a:solidFill>
                  <a:srgbClr val="E6E6E6"/>
                </a:solidFill>
                <a:effectLst/>
              </a:rPr>
              <a:t>    </a:t>
            </a:r>
            <a:r>
              <a:rPr lang="es-ES" sz="1000" b="0" dirty="0" err="1">
                <a:solidFill>
                  <a:srgbClr val="A0B9C4"/>
                </a:solidFill>
                <a:effectLst/>
              </a:rPr>
              <a:t>grid-row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dirty="0">
                <a:solidFill>
                  <a:srgbClr val="FFCC95"/>
                </a:solidFill>
              </a:rPr>
              <a:t>2</a:t>
            </a:r>
            <a:r>
              <a:rPr lang="es-ES" sz="1000" b="0" dirty="0">
                <a:solidFill>
                  <a:srgbClr val="FFCC95"/>
                </a:solidFill>
                <a:effectLst/>
              </a:rPr>
              <a:t> </a:t>
            </a:r>
            <a:r>
              <a:rPr lang="es-ES" sz="1000" dirty="0">
                <a:solidFill>
                  <a:srgbClr val="7CC0D1"/>
                </a:solidFill>
                <a:latin typeface="DejaVu Sans Mono"/>
              </a:rPr>
              <a:t>/</a:t>
            </a:r>
            <a:r>
              <a:rPr lang="es-ES" sz="1000" dirty="0">
                <a:solidFill>
                  <a:srgbClr val="FFCC95"/>
                </a:solidFill>
              </a:rPr>
              <a:t> 3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;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i="1" dirty="0">
                <a:solidFill>
                  <a:srgbClr val="8A8787"/>
                </a:solidFill>
                <a:effectLst/>
              </a:rPr>
              <a:t>/* define el inicio y  fin respecto a filas*/</a:t>
            </a:r>
            <a:endParaRPr lang="es-ES" sz="1000" b="0" dirty="0">
              <a:solidFill>
                <a:srgbClr val="E6E6E6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s-ES" sz="1000" b="0" dirty="0">
                <a:solidFill>
                  <a:srgbClr val="E6E6E6"/>
                </a:solidFill>
                <a:effectLst/>
              </a:rPr>
              <a:t>  </a:t>
            </a:r>
            <a:r>
              <a:rPr lang="es-ES" sz="1000" b="0" dirty="0">
                <a:solidFill>
                  <a:srgbClr val="B9B8B8"/>
                </a:solidFill>
                <a:effectLst/>
              </a:rPr>
              <a:t>}</a:t>
            </a:r>
            <a:endParaRPr lang="es-ES" sz="1000" b="0" dirty="0">
              <a:solidFill>
                <a:srgbClr val="E6E6E6"/>
              </a:solidFill>
              <a:effectLst/>
            </a:endParaRPr>
          </a:p>
        </p:txBody>
      </p:sp>
      <p:graphicFrame>
        <p:nvGraphicFramePr>
          <p:cNvPr id="22" name="Diagrama 21">
            <a:extLst>
              <a:ext uri="{FF2B5EF4-FFF2-40B4-BE49-F238E27FC236}">
                <a16:creationId xmlns:a16="http://schemas.microsoft.com/office/drawing/2014/main" id="{6044C66E-4ED4-49ED-8476-C30CDB0B0A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3263283"/>
              </p:ext>
            </p:extLst>
          </p:nvPr>
        </p:nvGraphicFramePr>
        <p:xfrm>
          <a:off x="1316701" y="3729263"/>
          <a:ext cx="7115132" cy="1224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59E0EB75-BE24-42F9-8CB1-B79CDCCFD0F7}"/>
              </a:ext>
            </a:extLst>
          </p:cNvPr>
          <p:cNvSpPr>
            <a:spLocks noChangeAspect="1"/>
          </p:cNvSpPr>
          <p:nvPr/>
        </p:nvSpPr>
        <p:spPr>
          <a:xfrm>
            <a:off x="647699" y="3237089"/>
            <a:ext cx="3653958" cy="371842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300" b="1" dirty="0"/>
              <a:t>Otros valores que podemos utilizar:</a:t>
            </a:r>
          </a:p>
        </p:txBody>
      </p:sp>
    </p:spTree>
    <p:extLst>
      <p:ext uri="{BB962C8B-B14F-4D97-AF65-F5344CB8AC3E}">
        <p14:creationId xmlns:p14="http://schemas.microsoft.com/office/powerpoint/2010/main" val="40010107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44F828DA-151C-4BE0-8C90-CAF7517274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>
                                            <p:graphicEl>
                                              <a:dgm id="{44F828DA-151C-4BE0-8C90-CAF7517274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FAE5F08F-C595-4D08-8D7B-F4F109F1E6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>
                                            <p:graphicEl>
                                              <a:dgm id="{FAE5F08F-C595-4D08-8D7B-F4F109F1E6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40B7D956-CD0E-4559-A36D-7B18F856A0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>
                                            <p:graphicEl>
                                              <a:dgm id="{40B7D956-CD0E-4559-A36D-7B18F856A0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C41E6A53-42AB-4CE4-A56B-DD8F34D8BC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>
                                            <p:graphicEl>
                                              <a:dgm id="{C41E6A53-42AB-4CE4-A56B-DD8F34D8BC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553003B8-FEFB-4FB8-9B0B-D537062FBA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>
                                            <p:graphicEl>
                                              <a:dgm id="{553003B8-FEFB-4FB8-9B0B-D537062FBA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55677D48-50A1-42BA-A0B9-0CE1382523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>
                                            <p:graphicEl>
                                              <a:dgm id="{55677D48-50A1-42BA-A0B9-0CE1382523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4" grpId="0" uiExpand="1" build="p" animBg="1"/>
      <p:bldGraphic spid="22" grpId="0">
        <p:bldSub>
          <a:bldDgm bld="one"/>
        </p:bldSub>
      </p:bldGraphic>
      <p:bldP spid="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F66730F-9048-4F8A-AEB7-85F3892B5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993" y="2298076"/>
            <a:ext cx="3372616" cy="2544981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Superposición de elementos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59335D1B-0BDA-4865-981F-18704296ADD1}"/>
              </a:ext>
            </a:extLst>
          </p:cNvPr>
          <p:cNvSpPr/>
          <p:nvPr/>
        </p:nvSpPr>
        <p:spPr>
          <a:xfrm>
            <a:off x="607482" y="911962"/>
            <a:ext cx="8100127" cy="400004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fontScale="92500"/>
          </a:bodyPr>
          <a:lstStyle/>
          <a:p>
            <a:r>
              <a:rPr lang="es-ES" sz="1600" dirty="0"/>
              <a:t>Los elementos de un </a:t>
            </a:r>
            <a:r>
              <a:rPr lang="es-ES" sz="1600" dirty="0" err="1"/>
              <a:t>grid</a:t>
            </a:r>
            <a:r>
              <a:rPr lang="es-ES" sz="1600" dirty="0"/>
              <a:t> pueden ocupar una misma celda superponiéndose entre ellos</a:t>
            </a:r>
          </a:p>
        </p:txBody>
      </p:sp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CA5FA8BB-6DA8-4B57-BD96-7D7692FA518E}"/>
              </a:ext>
            </a:extLst>
          </p:cNvPr>
          <p:cNvSpPr/>
          <p:nvPr/>
        </p:nvSpPr>
        <p:spPr>
          <a:xfrm>
            <a:off x="607481" y="1451567"/>
            <a:ext cx="8100127" cy="400005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fontScale="85000" lnSpcReduction="10000"/>
          </a:bodyPr>
          <a:lstStyle/>
          <a:p>
            <a:r>
              <a:rPr lang="es-ES" sz="1600" dirty="0"/>
              <a:t>Podemos controlar este orden de superposición con la propiedad z-</a:t>
            </a:r>
            <a:r>
              <a:rPr lang="es-ES" sz="1600" dirty="0" err="1"/>
              <a:t>index</a:t>
            </a:r>
            <a:r>
              <a:rPr lang="es-ES" sz="1600" dirty="0"/>
              <a:t> en cada elemento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6EC5FC3-64E9-4FD3-B550-C3A4B821EAE4}"/>
              </a:ext>
            </a:extLst>
          </p:cNvPr>
          <p:cNvSpPr txBox="1"/>
          <p:nvPr/>
        </p:nvSpPr>
        <p:spPr>
          <a:xfrm>
            <a:off x="1212574" y="2515538"/>
            <a:ext cx="2182633" cy="193899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200" b="0" dirty="0">
                <a:solidFill>
                  <a:srgbClr val="FFCC95"/>
                </a:solidFill>
                <a:effectLst/>
              </a:rPr>
              <a:t>.</a:t>
            </a:r>
            <a:r>
              <a:rPr lang="es-ES" sz="1200" b="0" dirty="0" err="1">
                <a:solidFill>
                  <a:srgbClr val="FFCC95"/>
                </a:solidFill>
                <a:effectLst/>
              </a:rPr>
              <a:t>itemA</a:t>
            </a:r>
            <a:r>
              <a:rPr lang="es-ES" sz="12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200" b="0" dirty="0">
                <a:solidFill>
                  <a:srgbClr val="B9B8B8"/>
                </a:solidFill>
                <a:effectLst/>
              </a:rPr>
              <a:t>{</a:t>
            </a:r>
          </a:p>
          <a:p>
            <a:r>
              <a:rPr lang="es-ES" sz="1200" b="0" dirty="0">
                <a:solidFill>
                  <a:srgbClr val="B9B8B8"/>
                </a:solidFill>
                <a:effectLst/>
              </a:rPr>
              <a:t>   </a:t>
            </a:r>
            <a:r>
              <a:rPr lang="es-ES" sz="1200" b="0" dirty="0" err="1">
                <a:solidFill>
                  <a:srgbClr val="A0B9C4"/>
                </a:solidFill>
                <a:effectLst/>
              </a:rPr>
              <a:t>grid-column</a:t>
            </a:r>
            <a:r>
              <a:rPr lang="es-ES" sz="12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2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200" dirty="0">
                <a:solidFill>
                  <a:srgbClr val="FFCC95"/>
                </a:solidFill>
              </a:rPr>
              <a:t>1</a:t>
            </a:r>
            <a:r>
              <a:rPr lang="es-ES" sz="1200" b="0" dirty="0">
                <a:solidFill>
                  <a:srgbClr val="7CC0D1"/>
                </a:solidFill>
                <a:effectLst/>
              </a:rPr>
              <a:t> / </a:t>
            </a:r>
            <a:r>
              <a:rPr lang="es-ES" sz="1200" b="0" dirty="0">
                <a:solidFill>
                  <a:srgbClr val="FFCC95"/>
                </a:solidFill>
                <a:effectLst/>
              </a:rPr>
              <a:t>3</a:t>
            </a:r>
            <a:r>
              <a:rPr lang="es-ES" sz="1200" b="0" dirty="0">
                <a:solidFill>
                  <a:srgbClr val="A7A2A2"/>
                </a:solidFill>
                <a:effectLst/>
              </a:rPr>
              <a:t>;</a:t>
            </a:r>
          </a:p>
          <a:p>
            <a:r>
              <a:rPr lang="es-ES" sz="1200" b="0" dirty="0">
                <a:solidFill>
                  <a:srgbClr val="A0B9C4"/>
                </a:solidFill>
                <a:effectLst/>
              </a:rPr>
              <a:t>   </a:t>
            </a:r>
            <a:r>
              <a:rPr lang="es-ES" sz="1200" b="0" dirty="0" err="1">
                <a:solidFill>
                  <a:srgbClr val="A0B9C4"/>
                </a:solidFill>
                <a:effectLst/>
              </a:rPr>
              <a:t>grid-row</a:t>
            </a:r>
            <a:r>
              <a:rPr lang="es-ES" sz="12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2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200" b="0" dirty="0">
                <a:solidFill>
                  <a:srgbClr val="FFCC95"/>
                </a:solidFill>
                <a:effectLst/>
              </a:rPr>
              <a:t>1</a:t>
            </a:r>
            <a:r>
              <a:rPr lang="es-ES" sz="1200" b="0" dirty="0">
                <a:solidFill>
                  <a:srgbClr val="7CC0D1"/>
                </a:solidFill>
                <a:effectLst/>
              </a:rPr>
              <a:t> / </a:t>
            </a:r>
            <a:r>
              <a:rPr lang="es-ES" sz="1200" dirty="0">
                <a:solidFill>
                  <a:srgbClr val="FFCC95"/>
                </a:solidFill>
              </a:rPr>
              <a:t>2</a:t>
            </a:r>
            <a:r>
              <a:rPr lang="es-ES" sz="1200" b="0" dirty="0">
                <a:solidFill>
                  <a:srgbClr val="A7A2A2"/>
                </a:solidFill>
                <a:effectLst/>
              </a:rPr>
              <a:t>;</a:t>
            </a:r>
            <a:endParaRPr lang="es-ES" sz="1200" b="0" dirty="0">
              <a:solidFill>
                <a:srgbClr val="E6E6E6"/>
              </a:solidFill>
              <a:effectLst/>
            </a:endParaRPr>
          </a:p>
          <a:p>
            <a:r>
              <a:rPr lang="es-ES" sz="1200" b="0" dirty="0">
                <a:solidFill>
                  <a:srgbClr val="E6E6E6"/>
                </a:solidFill>
                <a:effectLst/>
              </a:rPr>
              <a:t>   </a:t>
            </a:r>
            <a:r>
              <a:rPr lang="es-ES" sz="1200" b="0" dirty="0">
                <a:solidFill>
                  <a:srgbClr val="A0B9C4"/>
                </a:solidFill>
                <a:effectLst/>
              </a:rPr>
              <a:t>z-</a:t>
            </a:r>
            <a:r>
              <a:rPr lang="es-ES" sz="1200" b="0" dirty="0" err="1">
                <a:solidFill>
                  <a:srgbClr val="A0B9C4"/>
                </a:solidFill>
                <a:effectLst/>
              </a:rPr>
              <a:t>index</a:t>
            </a:r>
            <a:r>
              <a:rPr lang="es-ES" sz="12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2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200" b="0" dirty="0">
                <a:solidFill>
                  <a:srgbClr val="FFCC95"/>
                </a:solidFill>
                <a:effectLst/>
              </a:rPr>
              <a:t>-100</a:t>
            </a:r>
            <a:r>
              <a:rPr lang="es-ES" sz="1200" b="0" dirty="0">
                <a:solidFill>
                  <a:srgbClr val="A7A2A2"/>
                </a:solidFill>
                <a:effectLst/>
              </a:rPr>
              <a:t>;</a:t>
            </a:r>
            <a:endParaRPr lang="es-ES" sz="1200" b="0" dirty="0">
              <a:solidFill>
                <a:srgbClr val="E6E6E6"/>
              </a:solidFill>
              <a:effectLst/>
            </a:endParaRPr>
          </a:p>
          <a:p>
            <a:r>
              <a:rPr lang="es-ES" sz="1200" b="0" dirty="0">
                <a:solidFill>
                  <a:srgbClr val="B9B8B8"/>
                </a:solidFill>
                <a:effectLst/>
              </a:rPr>
              <a:t>}</a:t>
            </a:r>
            <a:endParaRPr lang="es-ES" sz="1200" b="0" dirty="0">
              <a:solidFill>
                <a:srgbClr val="E6E6E6"/>
              </a:solidFill>
              <a:effectLst/>
            </a:endParaRPr>
          </a:p>
          <a:p>
            <a:r>
              <a:rPr lang="es-ES" sz="1200" b="0" dirty="0">
                <a:solidFill>
                  <a:srgbClr val="FFCC95"/>
                </a:solidFill>
                <a:effectLst/>
              </a:rPr>
              <a:t>.</a:t>
            </a:r>
            <a:r>
              <a:rPr lang="es-ES" sz="1200" b="0" dirty="0" err="1">
                <a:solidFill>
                  <a:srgbClr val="FFCC95"/>
                </a:solidFill>
                <a:effectLst/>
              </a:rPr>
              <a:t>itemB</a:t>
            </a:r>
            <a:r>
              <a:rPr lang="es-ES" sz="12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200" b="0" dirty="0">
                <a:solidFill>
                  <a:srgbClr val="B9B8B8"/>
                </a:solidFill>
                <a:effectLst/>
              </a:rPr>
              <a:t>{</a:t>
            </a:r>
            <a:endParaRPr lang="es-ES" sz="1200" b="0" dirty="0">
              <a:solidFill>
                <a:srgbClr val="E6E6E6"/>
              </a:solidFill>
              <a:effectLst/>
            </a:endParaRPr>
          </a:p>
          <a:p>
            <a:r>
              <a:rPr lang="es-ES" sz="1200" b="0" dirty="0">
                <a:solidFill>
                  <a:srgbClr val="E6E6E6"/>
                </a:solidFill>
                <a:effectLst/>
              </a:rPr>
              <a:t>   </a:t>
            </a:r>
            <a:r>
              <a:rPr lang="es-ES" sz="1200" b="0" dirty="0" err="1">
                <a:solidFill>
                  <a:srgbClr val="A0B9C4"/>
                </a:solidFill>
                <a:effectLst/>
              </a:rPr>
              <a:t>grid-column</a:t>
            </a:r>
            <a:r>
              <a:rPr lang="es-ES" sz="12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2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200" b="0" dirty="0">
                <a:solidFill>
                  <a:srgbClr val="FFCC95"/>
                </a:solidFill>
                <a:effectLst/>
              </a:rPr>
              <a:t>2</a:t>
            </a:r>
            <a:r>
              <a:rPr lang="es-ES" sz="1200" b="0" dirty="0">
                <a:solidFill>
                  <a:srgbClr val="7CC0D1"/>
                </a:solidFill>
                <a:effectLst/>
              </a:rPr>
              <a:t> / </a:t>
            </a:r>
            <a:r>
              <a:rPr lang="es-ES" sz="1200" b="0" dirty="0">
                <a:solidFill>
                  <a:srgbClr val="FFCC95"/>
                </a:solidFill>
                <a:effectLst/>
              </a:rPr>
              <a:t>3</a:t>
            </a:r>
            <a:r>
              <a:rPr lang="es-ES" sz="1200" b="0" dirty="0">
                <a:solidFill>
                  <a:srgbClr val="A7A2A2"/>
                </a:solidFill>
                <a:effectLst/>
              </a:rPr>
              <a:t>;</a:t>
            </a:r>
          </a:p>
          <a:p>
            <a:r>
              <a:rPr lang="es-ES" sz="1200" b="0" dirty="0">
                <a:solidFill>
                  <a:srgbClr val="A0B9C4"/>
                </a:solidFill>
                <a:effectLst/>
              </a:rPr>
              <a:t>   </a:t>
            </a:r>
            <a:r>
              <a:rPr lang="es-ES" sz="1200" b="0" dirty="0" err="1">
                <a:solidFill>
                  <a:srgbClr val="A0B9C4"/>
                </a:solidFill>
                <a:effectLst/>
              </a:rPr>
              <a:t>grid-row</a:t>
            </a:r>
            <a:r>
              <a:rPr lang="es-ES" sz="12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2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200" b="0" dirty="0">
                <a:solidFill>
                  <a:srgbClr val="FFCC95"/>
                </a:solidFill>
                <a:effectLst/>
              </a:rPr>
              <a:t>1</a:t>
            </a:r>
            <a:r>
              <a:rPr lang="es-ES" sz="1200" b="0" dirty="0">
                <a:solidFill>
                  <a:srgbClr val="7CC0D1"/>
                </a:solidFill>
                <a:effectLst/>
              </a:rPr>
              <a:t> / </a:t>
            </a:r>
            <a:r>
              <a:rPr lang="es-ES" sz="1200" b="0" dirty="0">
                <a:solidFill>
                  <a:srgbClr val="FFCC95"/>
                </a:solidFill>
                <a:effectLst/>
              </a:rPr>
              <a:t>3</a:t>
            </a:r>
            <a:r>
              <a:rPr lang="es-ES" sz="1200" b="0" dirty="0">
                <a:solidFill>
                  <a:srgbClr val="A7A2A2"/>
                </a:solidFill>
                <a:effectLst/>
              </a:rPr>
              <a:t>;</a:t>
            </a:r>
          </a:p>
          <a:p>
            <a:r>
              <a:rPr lang="es-ES" sz="1200" b="0" dirty="0">
                <a:solidFill>
                  <a:srgbClr val="A0B9C4"/>
                </a:solidFill>
                <a:effectLst/>
              </a:rPr>
              <a:t>   </a:t>
            </a:r>
            <a:r>
              <a:rPr lang="es-ES" sz="1200" b="0" dirty="0" err="1">
                <a:solidFill>
                  <a:srgbClr val="A0B9C4"/>
                </a:solidFill>
                <a:effectLst/>
              </a:rPr>
              <a:t>opacity</a:t>
            </a:r>
            <a:r>
              <a:rPr lang="es-ES" sz="12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2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200" b="0" dirty="0">
                <a:solidFill>
                  <a:srgbClr val="FFCC95"/>
                </a:solidFill>
                <a:effectLst/>
              </a:rPr>
              <a:t>0.5</a:t>
            </a:r>
            <a:r>
              <a:rPr lang="es-ES" sz="1200" b="0" dirty="0">
                <a:solidFill>
                  <a:srgbClr val="A7A2A2"/>
                </a:solidFill>
                <a:effectLst/>
              </a:rPr>
              <a:t>;</a:t>
            </a:r>
            <a:endParaRPr lang="es-ES" sz="1200" b="0" dirty="0">
              <a:solidFill>
                <a:srgbClr val="E6E6E6"/>
              </a:solidFill>
              <a:effectLst/>
            </a:endParaRPr>
          </a:p>
          <a:p>
            <a:r>
              <a:rPr lang="es-ES" sz="1200" b="0" dirty="0">
                <a:solidFill>
                  <a:srgbClr val="B9B8B8"/>
                </a:solidFill>
                <a:effectLst/>
              </a:rPr>
              <a:t>}</a:t>
            </a:r>
            <a:endParaRPr lang="es-ES" sz="1200" b="0" dirty="0">
              <a:solidFill>
                <a:srgbClr val="E6E6E6"/>
              </a:solidFill>
              <a:effectLst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DDD6ABF-F895-4623-BCBA-F1AF38EC5588}"/>
              </a:ext>
            </a:extLst>
          </p:cNvPr>
          <p:cNvSpPr/>
          <p:nvPr/>
        </p:nvSpPr>
        <p:spPr>
          <a:xfrm>
            <a:off x="5486400" y="2298076"/>
            <a:ext cx="1272209" cy="659809"/>
          </a:xfrm>
          <a:prstGeom prst="rect">
            <a:avLst/>
          </a:prstGeom>
          <a:solidFill>
            <a:srgbClr val="008080"/>
          </a:solidFill>
          <a:ln w="127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BC52194-B7E5-46CA-AC11-38BB7DC0BAC4}"/>
              </a:ext>
            </a:extLst>
          </p:cNvPr>
          <p:cNvSpPr/>
          <p:nvPr/>
        </p:nvSpPr>
        <p:spPr>
          <a:xfrm>
            <a:off x="6114553" y="2194560"/>
            <a:ext cx="691764" cy="1470991"/>
          </a:xfrm>
          <a:prstGeom prst="rect">
            <a:avLst/>
          </a:prstGeom>
          <a:solidFill>
            <a:srgbClr val="776A74">
              <a:alpha val="67059"/>
            </a:srgbClr>
          </a:solidFill>
          <a:ln w="12700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2A606733-B34F-4E62-B5B2-60AC32306EAC}"/>
              </a:ext>
            </a:extLst>
          </p:cNvPr>
          <p:cNvCxnSpPr/>
          <p:nvPr/>
        </p:nvCxnSpPr>
        <p:spPr>
          <a:xfrm flipV="1">
            <a:off x="2854518" y="2571750"/>
            <a:ext cx="2631882" cy="282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3605AA34-5A53-4C99-AB31-F5524370EDC0}"/>
              </a:ext>
            </a:extLst>
          </p:cNvPr>
          <p:cNvCxnSpPr/>
          <p:nvPr/>
        </p:nvCxnSpPr>
        <p:spPr>
          <a:xfrm flipV="1">
            <a:off x="2703443" y="3665551"/>
            <a:ext cx="3411110" cy="2941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07642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  <p:bldP spid="8" grpId="0" animBg="1"/>
      <p:bldP spid="9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2B4C0691-CCF6-4700-A7E5-258D915F9F45}"/>
              </a:ext>
            </a:extLst>
          </p:cNvPr>
          <p:cNvSpPr/>
          <p:nvPr/>
        </p:nvSpPr>
        <p:spPr>
          <a:xfrm rot="10800000">
            <a:off x="1229032" y="1621847"/>
            <a:ext cx="135122" cy="1441515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9269290" y="1621848"/>
            <a:ext cx="7217587" cy="731371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48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Funciones</a:t>
            </a:r>
            <a:r>
              <a:rPr lang="en-US" sz="48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y </a:t>
            </a:r>
            <a:r>
              <a:rPr lang="en-US" sz="48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Valores</a:t>
            </a:r>
            <a:endParaRPr lang="en-US" sz="4800" spc="-300" dirty="0">
              <a:solidFill>
                <a:schemeClr val="bg1">
                  <a:lumMod val="50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B7A800-AFB9-41A8-9E0C-01E0EC075CE9}"/>
              </a:ext>
            </a:extLst>
          </p:cNvPr>
          <p:cNvSpPr txBox="1">
            <a:spLocks/>
          </p:cNvSpPr>
          <p:nvPr/>
        </p:nvSpPr>
        <p:spPr>
          <a:xfrm>
            <a:off x="9269289" y="2353219"/>
            <a:ext cx="7217587" cy="712907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endParaRPr lang="en-US" sz="4000" spc="-3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880945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46914E-7 L -0.85503 0.00463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60" y="21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animMotion origin="layout" path="M -3.33333E-6 -3.20988E-6 L -0.85382 -0.00308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691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203880"/>
            <a:ext cx="8122675" cy="553998"/>
          </a:xfrm>
        </p:spPr>
        <p:txBody>
          <a:bodyPr wrap="square" lIns="0" anchor="b">
            <a:spAutoFit/>
          </a:bodyPr>
          <a:lstStyle/>
          <a:p>
            <a:r>
              <a:rPr lang="es-ES_tradnl" sz="3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Funciones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aphicFrame>
        <p:nvGraphicFramePr>
          <p:cNvPr id="13" name="Diagrama 12">
            <a:extLst>
              <a:ext uri="{FF2B5EF4-FFF2-40B4-BE49-F238E27FC236}">
                <a16:creationId xmlns:a16="http://schemas.microsoft.com/office/drawing/2014/main" id="{38AB2AE0-698F-4936-BEEC-1B1B8A198B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6269161"/>
              </p:ext>
            </p:extLst>
          </p:nvPr>
        </p:nvGraphicFramePr>
        <p:xfrm>
          <a:off x="840101" y="1649445"/>
          <a:ext cx="3215064" cy="2795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62535863-C548-4C86-A8B5-F4D8DC2F1C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5131110"/>
              </p:ext>
            </p:extLst>
          </p:nvPr>
        </p:nvGraphicFramePr>
        <p:xfrm>
          <a:off x="5255425" y="1649445"/>
          <a:ext cx="3215064" cy="2795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7" name="Grupo 6">
            <a:extLst>
              <a:ext uri="{FF2B5EF4-FFF2-40B4-BE49-F238E27FC236}">
                <a16:creationId xmlns:a16="http://schemas.microsoft.com/office/drawing/2014/main" id="{24218BA5-25C4-468A-91F2-2C36FF94C2F9}"/>
              </a:ext>
            </a:extLst>
          </p:cNvPr>
          <p:cNvGrpSpPr/>
          <p:nvPr/>
        </p:nvGrpSpPr>
        <p:grpSpPr>
          <a:xfrm>
            <a:off x="840101" y="1024965"/>
            <a:ext cx="2926080" cy="410964"/>
            <a:chOff x="728130" y="3272290"/>
            <a:chExt cx="3347973" cy="540000"/>
          </a:xfrm>
        </p:grpSpPr>
        <p:sp>
          <p:nvSpPr>
            <p:cNvPr id="8" name="Forma libre: forma 7">
              <a:extLst>
                <a:ext uri="{FF2B5EF4-FFF2-40B4-BE49-F238E27FC236}">
                  <a16:creationId xmlns:a16="http://schemas.microsoft.com/office/drawing/2014/main" id="{CF7FF600-4551-4C2B-8061-E2686A856D44}"/>
                </a:ext>
              </a:extLst>
            </p:cNvPr>
            <p:cNvSpPr/>
            <p:nvPr/>
          </p:nvSpPr>
          <p:spPr>
            <a:xfrm>
              <a:off x="1440000" y="3333287"/>
              <a:ext cx="2636103" cy="413578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Autofit/>
            </a:bodyPr>
            <a:lstStyle/>
            <a:p>
              <a:r>
                <a:rPr lang="es-ES" sz="1600" dirty="0" err="1">
                  <a:latin typeface="Cascadia Code PL" panose="020B0609020000020004" pitchFamily="49" charset="0"/>
                  <a:cs typeface="Cascadia Code PL" panose="020B0609020000020004" pitchFamily="49" charset="0"/>
                </a:rPr>
                <a:t>repeat</a:t>
              </a:r>
              <a:r>
                <a:rPr lang="es-ES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()</a:t>
              </a:r>
            </a:p>
          </p:txBody>
        </p:sp>
        <p:pic>
          <p:nvPicPr>
            <p:cNvPr id="9" name="Imagen 8" descr="Icono&#10;&#10;Descripción generada automáticamente">
              <a:extLst>
                <a:ext uri="{FF2B5EF4-FFF2-40B4-BE49-F238E27FC236}">
                  <a16:creationId xmlns:a16="http://schemas.microsoft.com/office/drawing/2014/main" id="{ED922738-6358-4BFE-8CC7-57384D741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7A22A3D5-3204-45F1-98C6-684AC26A981C}"/>
              </a:ext>
            </a:extLst>
          </p:cNvPr>
          <p:cNvGrpSpPr/>
          <p:nvPr/>
        </p:nvGrpSpPr>
        <p:grpSpPr>
          <a:xfrm>
            <a:off x="5255425" y="1024965"/>
            <a:ext cx="2926080" cy="410964"/>
            <a:chOff x="728130" y="3272290"/>
            <a:chExt cx="3347973" cy="540000"/>
          </a:xfrm>
        </p:grpSpPr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E4CF379E-0193-4EB1-BCFE-9C69138CFA36}"/>
                </a:ext>
              </a:extLst>
            </p:cNvPr>
            <p:cNvSpPr/>
            <p:nvPr/>
          </p:nvSpPr>
          <p:spPr>
            <a:xfrm>
              <a:off x="1440000" y="3333287"/>
              <a:ext cx="2636103" cy="413578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Autofit/>
            </a:bodyPr>
            <a:lstStyle/>
            <a:p>
              <a:r>
                <a:rPr lang="es-ES" sz="1600" dirty="0" err="1">
                  <a:latin typeface="Cascadia Code PL" panose="020B0609020000020004" pitchFamily="49" charset="0"/>
                  <a:cs typeface="Cascadia Code PL" panose="020B0609020000020004" pitchFamily="49" charset="0"/>
                </a:rPr>
                <a:t>minmax</a:t>
              </a:r>
              <a:r>
                <a:rPr lang="es-ES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()</a:t>
              </a:r>
            </a:p>
          </p:txBody>
        </p:sp>
        <p:pic>
          <p:nvPicPr>
            <p:cNvPr id="12" name="Imagen 11" descr="Icono&#10;&#10;Descripción generada automáticamente">
              <a:extLst>
                <a:ext uri="{FF2B5EF4-FFF2-40B4-BE49-F238E27FC236}">
                  <a16:creationId xmlns:a16="http://schemas.microsoft.com/office/drawing/2014/main" id="{F37ABF25-2ED3-4E66-B92A-3690E2CF4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81637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B3674ED1-514D-4249-B212-B595BE80D9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graphicEl>
                                              <a:dgm id="{B3674ED1-514D-4249-B212-B595BE80D9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AADC53E3-CC0D-4EC6-A470-4BB56AB93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graphicEl>
                                              <a:dgm id="{AADC53E3-CC0D-4EC6-A470-4BB56AB937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071B7FE7-683F-4CC4-B851-631C61CD13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graphicEl>
                                              <a:dgm id="{071B7FE7-683F-4CC4-B851-631C61CD13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AD879170-BD4B-47F9-8390-2DE7804EBF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graphicEl>
                                              <a:dgm id="{AD879170-BD4B-47F9-8390-2DE7804EBF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FC308AE-621A-47D4-9080-2DE7D9FDFC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graphicEl>
                                              <a:dgm id="{9FC308AE-621A-47D4-9080-2DE7D9FDFC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4738A007-E09F-4268-B81F-6E170B4993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>
                                            <p:graphicEl>
                                              <a:dgm id="{4738A007-E09F-4268-B81F-6E170B4993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D45E90C-4E7A-401C-B892-DD39923D2C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>
                                            <p:graphicEl>
                                              <a:dgm id="{9D45E90C-4E7A-401C-B892-DD39923D2C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2E8424A-C15A-4FE3-9677-D65591998E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>
                                            <p:graphicEl>
                                              <a:dgm id="{92E8424A-C15A-4FE3-9677-D65591998E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DE5C96C6-00A5-4A32-8A4D-7244021551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>
                                            <p:graphicEl>
                                              <a:dgm id="{DE5C96C6-00A5-4A32-8A4D-7244021551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3674ED1-514D-4249-B212-B595BE80D9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graphicEl>
                                              <a:dgm id="{B3674ED1-514D-4249-B212-B595BE80D9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ADC53E3-CC0D-4EC6-A470-4BB56AB93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graphicEl>
                                              <a:dgm id="{AADC53E3-CC0D-4EC6-A470-4BB56AB937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71B7FE7-683F-4CC4-B851-631C61CD13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graphicEl>
                                              <a:dgm id="{071B7FE7-683F-4CC4-B851-631C61CD13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D879170-BD4B-47F9-8390-2DE7804EBF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graphicEl>
                                              <a:dgm id="{AD879170-BD4B-47F9-8390-2DE7804EBF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FC308AE-621A-47D4-9080-2DE7D9FDFC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graphicEl>
                                              <a:dgm id="{9FC308AE-621A-47D4-9080-2DE7D9FDFC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738A007-E09F-4268-B81F-6E170B4993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>
                                            <p:graphicEl>
                                              <a:dgm id="{4738A007-E09F-4268-B81F-6E170B4993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D45E90C-4E7A-401C-B892-DD39923D2C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graphicEl>
                                              <a:dgm id="{9D45E90C-4E7A-401C-B892-DD39923D2C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2E8424A-C15A-4FE3-9677-D65591998E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>
                                            <p:graphicEl>
                                              <a:dgm id="{92E8424A-C15A-4FE3-9677-D65591998E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E5C96C6-00A5-4A32-8A4D-7244021551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>
                                            <p:graphicEl>
                                              <a:dgm id="{DE5C96C6-00A5-4A32-8A4D-7244021551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Sub>
          <a:bldDgm bld="one"/>
        </p:bldSub>
      </p:bldGraphic>
      <p:bldGraphic spid="6" grpId="0">
        <p:bldSub>
          <a:bldDgm bld="one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49992"/>
            <a:ext cx="8122675" cy="707886"/>
          </a:xfrm>
        </p:spPr>
        <p:txBody>
          <a:bodyPr wrap="square" lIns="0" anchor="b">
            <a:spAutoFit/>
          </a:bodyPr>
          <a:lstStyle/>
          <a:p>
            <a:r>
              <a:rPr lang="es-ES_tradnl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Valores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aphicFrame>
        <p:nvGraphicFramePr>
          <p:cNvPr id="14" name="Diagrama 13">
            <a:extLst>
              <a:ext uri="{FF2B5EF4-FFF2-40B4-BE49-F238E27FC236}">
                <a16:creationId xmlns:a16="http://schemas.microsoft.com/office/drawing/2014/main" id="{41865D12-2508-4B35-87BA-0F79AEC5A1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1964980"/>
              </p:ext>
            </p:extLst>
          </p:nvPr>
        </p:nvGraphicFramePr>
        <p:xfrm>
          <a:off x="1014434" y="1347179"/>
          <a:ext cx="7115132" cy="19764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5" name="Grupo 14">
            <a:extLst>
              <a:ext uri="{FF2B5EF4-FFF2-40B4-BE49-F238E27FC236}">
                <a16:creationId xmlns:a16="http://schemas.microsoft.com/office/drawing/2014/main" id="{23E45225-CD8C-40FD-8187-C10A34984671}"/>
              </a:ext>
            </a:extLst>
          </p:cNvPr>
          <p:cNvGrpSpPr/>
          <p:nvPr/>
        </p:nvGrpSpPr>
        <p:grpSpPr>
          <a:xfrm>
            <a:off x="647699" y="4159112"/>
            <a:ext cx="8100127" cy="700862"/>
            <a:chOff x="647699" y="1716546"/>
            <a:chExt cx="8100127" cy="700862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149D3CEA-3612-42F3-A371-5A353AEF1933}"/>
                </a:ext>
              </a:extLst>
            </p:cNvPr>
            <p:cNvSpPr/>
            <p:nvPr/>
          </p:nvSpPr>
          <p:spPr>
            <a:xfrm>
              <a:off x="1440000" y="1739023"/>
              <a:ext cx="7307826" cy="664230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rgbClr val="FFCE4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spAutoFit/>
            </a:bodyPr>
            <a:lstStyle/>
            <a:p>
              <a:r>
                <a:rPr lang="es-ES" sz="1600" dirty="0">
                  <a:solidFill>
                    <a:schemeClr val="bg2">
                      <a:lumMod val="10000"/>
                    </a:schemeClr>
                  </a:solidFill>
                </a:rPr>
                <a:t>Podemos utilizar estos valores en las funciones anteriores para definir tamaños en filas y columnas</a:t>
              </a:r>
              <a:endParaRPr lang="es-ES_tradnl" sz="16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pic>
          <p:nvPicPr>
            <p:cNvPr id="17" name="Imagen 16" descr="Icono&#10;&#10;Descripción generada automáticamente">
              <a:extLst>
                <a:ext uri="{FF2B5EF4-FFF2-40B4-BE49-F238E27FC236}">
                  <a16:creationId xmlns:a16="http://schemas.microsoft.com/office/drawing/2014/main" id="{D4EDF050-929F-4AE0-AC4F-14D3C3410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7699" y="1716546"/>
              <a:ext cx="700862" cy="700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31998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44F828DA-151C-4BE0-8C90-CAF7517274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graphicEl>
                                              <a:dgm id="{44F828DA-151C-4BE0-8C90-CAF7517274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FAE5F08F-C595-4D08-8D7B-F4F109F1E6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graphicEl>
                                              <a:dgm id="{FAE5F08F-C595-4D08-8D7B-F4F109F1E6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40B7D956-CD0E-4559-A36D-7B18F856A0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graphicEl>
                                              <a:dgm id="{40B7D956-CD0E-4559-A36D-7B18F856A0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C41E6A53-42AB-4CE4-A56B-DD8F34D8BC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graphicEl>
                                              <a:dgm id="{C41E6A53-42AB-4CE4-A56B-DD8F34D8BC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553003B8-FEFB-4FB8-9B0B-D537062FBA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graphicEl>
                                              <a:dgm id="{553003B8-FEFB-4FB8-9B0B-D537062FBA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55677D48-50A1-42BA-A0B9-0CE1382523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graphicEl>
                                              <a:dgm id="{55677D48-50A1-42BA-A0B9-0CE1382523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2B4C0691-CCF6-4700-A7E5-258D915F9F45}"/>
              </a:ext>
            </a:extLst>
          </p:cNvPr>
          <p:cNvSpPr/>
          <p:nvPr/>
        </p:nvSpPr>
        <p:spPr>
          <a:xfrm rot="10800000">
            <a:off x="1229032" y="1621847"/>
            <a:ext cx="135122" cy="1441515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9269290" y="1621848"/>
            <a:ext cx="7217587" cy="731371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48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Alineación</a:t>
            </a:r>
            <a:r>
              <a:rPr lang="en-US" sz="48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de </a:t>
            </a:r>
            <a:r>
              <a:rPr lang="en-US" sz="48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elementos</a:t>
            </a:r>
            <a:endParaRPr lang="en-US" sz="4800" spc="-300" dirty="0">
              <a:solidFill>
                <a:schemeClr val="bg1">
                  <a:lumMod val="50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B7A800-AFB9-41A8-9E0C-01E0EC075CE9}"/>
              </a:ext>
            </a:extLst>
          </p:cNvPr>
          <p:cNvSpPr txBox="1">
            <a:spLocks/>
          </p:cNvSpPr>
          <p:nvPr/>
        </p:nvSpPr>
        <p:spPr>
          <a:xfrm>
            <a:off x="9269289" y="2353219"/>
            <a:ext cx="7217587" cy="712907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endParaRPr lang="en-US" sz="4000" spc="-3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034898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46914E-7 L -0.85503 0.00463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60" y="21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animMotion origin="layout" path="M -3.33333E-6 -3.20988E-6 L -0.85382 -0.00308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691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Alineación de elementos en un </a:t>
            </a:r>
            <a:r>
              <a:rPr lang="es-ES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864670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justify-content || align-content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graphicFrame>
        <p:nvGraphicFramePr>
          <p:cNvPr id="22" name="Diagrama 21">
            <a:extLst>
              <a:ext uri="{FF2B5EF4-FFF2-40B4-BE49-F238E27FC236}">
                <a16:creationId xmlns:a16="http://schemas.microsoft.com/office/drawing/2014/main" id="{6044C66E-4ED4-49ED-8476-C30CDB0B0A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735579"/>
              </p:ext>
            </p:extLst>
          </p:nvPr>
        </p:nvGraphicFramePr>
        <p:xfrm>
          <a:off x="607481" y="2021071"/>
          <a:ext cx="4743747" cy="400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98AF0488-316F-4BE4-89B6-76E76556B807}"/>
              </a:ext>
            </a:extLst>
          </p:cNvPr>
          <p:cNvSpPr/>
          <p:nvPr/>
        </p:nvSpPr>
        <p:spPr>
          <a:xfrm>
            <a:off x="607481" y="1451567"/>
            <a:ext cx="8100127" cy="400005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fontScale="70000" lnSpcReduction="20000"/>
          </a:bodyPr>
          <a:lstStyle/>
          <a:p>
            <a:r>
              <a:rPr lang="es-ES" sz="1600" dirty="0"/>
              <a:t>Permiten alinear los elementos de manera horizontal (</a:t>
            </a:r>
            <a:r>
              <a:rPr lang="es-ES" sz="1600" dirty="0" err="1"/>
              <a:t>justify-content</a:t>
            </a:r>
            <a:r>
              <a:rPr lang="es-ES" sz="1600" dirty="0"/>
              <a:t>) y vertical (</a:t>
            </a:r>
            <a:r>
              <a:rPr lang="es-ES" sz="1600" dirty="0" err="1"/>
              <a:t>align-content</a:t>
            </a:r>
            <a:r>
              <a:rPr lang="es-ES" sz="1600" dirty="0"/>
              <a:t>) dentro del </a:t>
            </a:r>
            <a:r>
              <a:rPr lang="es-ES" sz="1600" dirty="0" err="1"/>
              <a:t>grid</a:t>
            </a:r>
            <a:r>
              <a:rPr lang="es-ES" sz="1600" dirty="0"/>
              <a:t> container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760DD8B-5172-47CE-A94A-6278A16F403E}"/>
              </a:ext>
            </a:extLst>
          </p:cNvPr>
          <p:cNvSpPr txBox="1"/>
          <p:nvPr/>
        </p:nvSpPr>
        <p:spPr>
          <a:xfrm>
            <a:off x="5512649" y="1959464"/>
            <a:ext cx="3194959" cy="52322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justify-content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flex-start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align-content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flex-start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</p:txBody>
      </p:sp>
      <p:pic>
        <p:nvPicPr>
          <p:cNvPr id="7" name="Imagen 6" descr="Forma&#10;&#10;Descripción generada automáticamente con confianza baja">
            <a:extLst>
              <a:ext uri="{FF2B5EF4-FFF2-40B4-BE49-F238E27FC236}">
                <a16:creationId xmlns:a16="http://schemas.microsoft.com/office/drawing/2014/main" id="{96DCE5E7-74F5-4909-BD0A-AE81F9F64D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2649" y="2590576"/>
            <a:ext cx="3194959" cy="238859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1A52B942-E64F-485A-9A44-CF963C2AB439}"/>
              </a:ext>
            </a:extLst>
          </p:cNvPr>
          <p:cNvSpPr/>
          <p:nvPr/>
        </p:nvSpPr>
        <p:spPr>
          <a:xfrm>
            <a:off x="5522623" y="2494109"/>
            <a:ext cx="341906" cy="341906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836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>
        <p:bldAsOne/>
      </p:bldGraphic>
      <p:bldP spid="11" grpId="0" animBg="1"/>
      <p:bldP spid="20" grpId="0" animBg="1"/>
      <p:bldP spid="8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Alineación de elementos en un </a:t>
            </a:r>
            <a:r>
              <a:rPr lang="es-ES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864670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justify-content || align-content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graphicFrame>
        <p:nvGraphicFramePr>
          <p:cNvPr id="22" name="Diagrama 21">
            <a:extLst>
              <a:ext uri="{FF2B5EF4-FFF2-40B4-BE49-F238E27FC236}">
                <a16:creationId xmlns:a16="http://schemas.microsoft.com/office/drawing/2014/main" id="{6044C66E-4ED4-49ED-8476-C30CDB0B0A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6211643"/>
              </p:ext>
            </p:extLst>
          </p:nvPr>
        </p:nvGraphicFramePr>
        <p:xfrm>
          <a:off x="607481" y="2021071"/>
          <a:ext cx="4743747" cy="400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98AF0488-316F-4BE4-89B6-76E76556B807}"/>
              </a:ext>
            </a:extLst>
          </p:cNvPr>
          <p:cNvSpPr/>
          <p:nvPr/>
        </p:nvSpPr>
        <p:spPr>
          <a:xfrm>
            <a:off x="607481" y="1451567"/>
            <a:ext cx="8100127" cy="400005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fontScale="70000" lnSpcReduction="20000"/>
          </a:bodyPr>
          <a:lstStyle/>
          <a:p>
            <a:r>
              <a:rPr lang="es-ES" sz="1600" dirty="0"/>
              <a:t>Permiten alinear los elementos de manera horizontal (</a:t>
            </a:r>
            <a:r>
              <a:rPr lang="es-ES" sz="1600" dirty="0" err="1"/>
              <a:t>justify-content</a:t>
            </a:r>
            <a:r>
              <a:rPr lang="es-ES" sz="1600" dirty="0"/>
              <a:t>) y vertical (</a:t>
            </a:r>
            <a:r>
              <a:rPr lang="es-ES" sz="1600" dirty="0" err="1"/>
              <a:t>align-content</a:t>
            </a:r>
            <a:r>
              <a:rPr lang="es-ES" sz="1600" dirty="0"/>
              <a:t>) dentro del </a:t>
            </a:r>
            <a:r>
              <a:rPr lang="es-ES" sz="1600" dirty="0" err="1"/>
              <a:t>grid</a:t>
            </a:r>
            <a:r>
              <a:rPr lang="es-ES" sz="1600" dirty="0"/>
              <a:t> container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760DD8B-5172-47CE-A94A-6278A16F403E}"/>
              </a:ext>
            </a:extLst>
          </p:cNvPr>
          <p:cNvSpPr txBox="1"/>
          <p:nvPr/>
        </p:nvSpPr>
        <p:spPr>
          <a:xfrm>
            <a:off x="5512649" y="1959464"/>
            <a:ext cx="3194959" cy="52322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justify-content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flex-end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align-content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flex-end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</p:txBody>
      </p:sp>
      <p:pic>
        <p:nvPicPr>
          <p:cNvPr id="3" name="Imagen 2" descr="Forma&#10;&#10;Descripción generada automáticamente con confianza media">
            <a:extLst>
              <a:ext uri="{FF2B5EF4-FFF2-40B4-BE49-F238E27FC236}">
                <a16:creationId xmlns:a16="http://schemas.microsoft.com/office/drawing/2014/main" id="{6B6D1F25-4AE5-4CE8-BA82-4B7C71884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2622" y="2590576"/>
            <a:ext cx="3184985" cy="2388000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1A52B942-E64F-485A-9A44-CF963C2AB439}"/>
              </a:ext>
            </a:extLst>
          </p:cNvPr>
          <p:cNvSpPr/>
          <p:nvPr/>
        </p:nvSpPr>
        <p:spPr>
          <a:xfrm>
            <a:off x="8507360" y="4744562"/>
            <a:ext cx="341906" cy="341906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628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>
        <p:bldAsOne/>
      </p:bldGraphic>
      <p:bldP spid="20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Alineación de elementos en un </a:t>
            </a:r>
            <a:r>
              <a:rPr lang="es-ES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864670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justify-content || align-content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graphicFrame>
        <p:nvGraphicFramePr>
          <p:cNvPr id="22" name="Diagrama 21">
            <a:extLst>
              <a:ext uri="{FF2B5EF4-FFF2-40B4-BE49-F238E27FC236}">
                <a16:creationId xmlns:a16="http://schemas.microsoft.com/office/drawing/2014/main" id="{6044C66E-4ED4-49ED-8476-C30CDB0B0A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9535849"/>
              </p:ext>
            </p:extLst>
          </p:nvPr>
        </p:nvGraphicFramePr>
        <p:xfrm>
          <a:off x="607481" y="2021071"/>
          <a:ext cx="4743747" cy="400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98AF0488-316F-4BE4-89B6-76E76556B807}"/>
              </a:ext>
            </a:extLst>
          </p:cNvPr>
          <p:cNvSpPr/>
          <p:nvPr/>
        </p:nvSpPr>
        <p:spPr>
          <a:xfrm>
            <a:off x="607481" y="1451567"/>
            <a:ext cx="8100127" cy="400005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fontScale="70000" lnSpcReduction="20000"/>
          </a:bodyPr>
          <a:lstStyle/>
          <a:p>
            <a:r>
              <a:rPr lang="es-ES" sz="1600" dirty="0"/>
              <a:t>Permiten alinear los elementos de manera horizontal (</a:t>
            </a:r>
            <a:r>
              <a:rPr lang="es-ES" sz="1600" dirty="0" err="1"/>
              <a:t>justify-content</a:t>
            </a:r>
            <a:r>
              <a:rPr lang="es-ES" sz="1600" dirty="0"/>
              <a:t>) y vertical (</a:t>
            </a:r>
            <a:r>
              <a:rPr lang="es-ES" sz="1600" dirty="0" err="1"/>
              <a:t>align-content</a:t>
            </a:r>
            <a:r>
              <a:rPr lang="es-ES" sz="1600" dirty="0"/>
              <a:t>) dentro del </a:t>
            </a:r>
            <a:r>
              <a:rPr lang="es-ES" sz="1600" dirty="0" err="1"/>
              <a:t>grid</a:t>
            </a:r>
            <a:r>
              <a:rPr lang="es-ES" sz="1600" dirty="0"/>
              <a:t> container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760DD8B-5172-47CE-A94A-6278A16F403E}"/>
              </a:ext>
            </a:extLst>
          </p:cNvPr>
          <p:cNvSpPr txBox="1"/>
          <p:nvPr/>
        </p:nvSpPr>
        <p:spPr>
          <a:xfrm>
            <a:off x="5512649" y="1959464"/>
            <a:ext cx="3194959" cy="52322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justify-content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>
                <a:solidFill>
                  <a:srgbClr val="7CC0D1"/>
                </a:solidFill>
                <a:effectLst/>
              </a:rPr>
              <a:t>center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align-content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>
                <a:solidFill>
                  <a:srgbClr val="7CC0D1"/>
                </a:solidFill>
                <a:effectLst/>
              </a:rPr>
              <a:t>center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</p:txBody>
      </p:sp>
      <p:pic>
        <p:nvPicPr>
          <p:cNvPr id="4" name="Imagen 3" descr="Forma&#10;&#10;Descripción generada automáticamente con confianza media">
            <a:extLst>
              <a:ext uri="{FF2B5EF4-FFF2-40B4-BE49-F238E27FC236}">
                <a16:creationId xmlns:a16="http://schemas.microsoft.com/office/drawing/2014/main" id="{D3AEDF2A-829D-419C-ACFA-8199703AAD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2649" y="2609200"/>
            <a:ext cx="3194959" cy="2369376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1A52B942-E64F-485A-9A44-CF963C2AB439}"/>
              </a:ext>
            </a:extLst>
          </p:cNvPr>
          <p:cNvSpPr/>
          <p:nvPr/>
        </p:nvSpPr>
        <p:spPr>
          <a:xfrm>
            <a:off x="6939175" y="3622935"/>
            <a:ext cx="341906" cy="341906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309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>
        <p:bldAsOne/>
      </p:bldGraphic>
      <p:bldP spid="20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¿Qué es CSS </a:t>
            </a:r>
            <a:r>
              <a:rPr lang="es-ES_tradnl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?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pic>
        <p:nvPicPr>
          <p:cNvPr id="14" name="Imagen 13" descr="Calendario&#10;&#10;Descripción generada automáticamente">
            <a:extLst>
              <a:ext uri="{FF2B5EF4-FFF2-40B4-BE49-F238E27FC236}">
                <a16:creationId xmlns:a16="http://schemas.microsoft.com/office/drawing/2014/main" id="{0323C88B-FC92-4FA0-893A-90EDDB3D5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316" y="2900283"/>
            <a:ext cx="3569367" cy="2056075"/>
          </a:xfrm>
          <a:prstGeom prst="rect">
            <a:avLst/>
          </a:prstGeom>
        </p:spPr>
      </p:pic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0B86CB4D-1702-43AF-9F93-F91A7BE7543A}"/>
              </a:ext>
            </a:extLst>
          </p:cNvPr>
          <p:cNvSpPr/>
          <p:nvPr/>
        </p:nvSpPr>
        <p:spPr>
          <a:xfrm>
            <a:off x="647701" y="868525"/>
            <a:ext cx="8100127" cy="38723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400" dirty="0"/>
              <a:t>Sistema de maquetación en rejilla pensado para distribuir el contenido en filas y/o columnas</a:t>
            </a:r>
            <a:endParaRPr lang="es-ES_tradnl" sz="1400" dirty="0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99AF408F-DD46-454B-AD06-A8B2D95D3E38}"/>
              </a:ext>
            </a:extLst>
          </p:cNvPr>
          <p:cNvSpPr/>
          <p:nvPr/>
        </p:nvSpPr>
        <p:spPr>
          <a:xfrm>
            <a:off x="647701" y="1391139"/>
            <a:ext cx="8100127" cy="38723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400" dirty="0"/>
              <a:t>Permite trabajar sobre dos ejes, el horizontal (x) y el vertical (y)</a:t>
            </a:r>
            <a:endParaRPr lang="es-ES_tradnl" sz="1400" dirty="0"/>
          </a:p>
        </p:txBody>
      </p:sp>
      <p:sp>
        <p:nvSpPr>
          <p:cNvPr id="21" name="Forma libre: forma 20">
            <a:extLst>
              <a:ext uri="{FF2B5EF4-FFF2-40B4-BE49-F238E27FC236}">
                <a16:creationId xmlns:a16="http://schemas.microsoft.com/office/drawing/2014/main" id="{406625D2-292D-41FF-8B43-E1E690BD9833}"/>
              </a:ext>
            </a:extLst>
          </p:cNvPr>
          <p:cNvSpPr/>
          <p:nvPr/>
        </p:nvSpPr>
        <p:spPr>
          <a:xfrm>
            <a:off x="647700" y="1913753"/>
            <a:ext cx="8100127" cy="38723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400" dirty="0"/>
              <a:t>Permite dividir una página o elemento en áreas o regiones</a:t>
            </a:r>
            <a:endParaRPr lang="es-ES_tradnl" sz="1400" dirty="0"/>
          </a:p>
        </p:txBody>
      </p:sp>
      <p:sp>
        <p:nvSpPr>
          <p:cNvPr id="22" name="Forma libre: forma 21">
            <a:extLst>
              <a:ext uri="{FF2B5EF4-FFF2-40B4-BE49-F238E27FC236}">
                <a16:creationId xmlns:a16="http://schemas.microsoft.com/office/drawing/2014/main" id="{360878F6-48BF-40D4-A8B4-AC798B9F69E6}"/>
              </a:ext>
            </a:extLst>
          </p:cNvPr>
          <p:cNvSpPr/>
          <p:nvPr/>
        </p:nvSpPr>
        <p:spPr>
          <a:xfrm>
            <a:off x="647699" y="2436367"/>
            <a:ext cx="8100127" cy="38723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400" dirty="0"/>
              <a:t>Se define en la propiedad `</a:t>
            </a:r>
            <a:r>
              <a:rPr lang="es-ES" sz="1400" dirty="0" err="1"/>
              <a:t>display</a:t>
            </a:r>
            <a:r>
              <a:rPr lang="es-ES" sz="1400" dirty="0"/>
              <a:t>` con el valor `</a:t>
            </a:r>
            <a:r>
              <a:rPr lang="es-ES" sz="1400" dirty="0" err="1"/>
              <a:t>display</a:t>
            </a:r>
            <a:r>
              <a:rPr lang="es-ES" sz="1400" dirty="0"/>
              <a:t>: </a:t>
            </a:r>
            <a:r>
              <a:rPr lang="es-ES" sz="1400" dirty="0" err="1"/>
              <a:t>grid</a:t>
            </a:r>
            <a:r>
              <a:rPr lang="es-ES" sz="1400" dirty="0"/>
              <a:t>` o `</a:t>
            </a:r>
            <a:r>
              <a:rPr lang="es-ES" sz="1400" dirty="0" err="1"/>
              <a:t>display</a:t>
            </a:r>
            <a:r>
              <a:rPr lang="es-ES" sz="1400" dirty="0"/>
              <a:t>: </a:t>
            </a:r>
            <a:r>
              <a:rPr lang="es-ES" sz="1400" dirty="0" err="1"/>
              <a:t>inline-grid</a:t>
            </a:r>
            <a:r>
              <a:rPr lang="es-ES" sz="1400" dirty="0"/>
              <a:t>`</a:t>
            </a:r>
            <a:endParaRPr lang="es-ES_tradnl" sz="1400" dirty="0"/>
          </a:p>
        </p:txBody>
      </p:sp>
    </p:spTree>
    <p:extLst>
      <p:ext uri="{BB962C8B-B14F-4D97-AF65-F5344CB8AC3E}">
        <p14:creationId xmlns:p14="http://schemas.microsoft.com/office/powerpoint/2010/main" val="15199828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Alineación de elementos en un </a:t>
            </a:r>
            <a:r>
              <a:rPr lang="es-ES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864670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justify-content || align-content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98AF0488-316F-4BE4-89B6-76E76556B807}"/>
              </a:ext>
            </a:extLst>
          </p:cNvPr>
          <p:cNvSpPr/>
          <p:nvPr/>
        </p:nvSpPr>
        <p:spPr>
          <a:xfrm>
            <a:off x="607481" y="1451567"/>
            <a:ext cx="8100127" cy="400005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fontScale="70000" lnSpcReduction="20000"/>
          </a:bodyPr>
          <a:lstStyle/>
          <a:p>
            <a:r>
              <a:rPr lang="es-ES" sz="1600" dirty="0"/>
              <a:t>Permiten alinear los elementos de manera horizontal (</a:t>
            </a:r>
            <a:r>
              <a:rPr lang="es-ES" sz="1600" dirty="0" err="1"/>
              <a:t>justify-content</a:t>
            </a:r>
            <a:r>
              <a:rPr lang="es-ES" sz="1600" dirty="0"/>
              <a:t>) y vertical (</a:t>
            </a:r>
            <a:r>
              <a:rPr lang="es-ES" sz="1600" dirty="0" err="1"/>
              <a:t>align-content</a:t>
            </a:r>
            <a:r>
              <a:rPr lang="es-ES" sz="1600" dirty="0"/>
              <a:t>) dentro del </a:t>
            </a:r>
            <a:r>
              <a:rPr lang="es-ES" sz="1600" dirty="0" err="1"/>
              <a:t>grid</a:t>
            </a:r>
            <a:r>
              <a:rPr lang="es-ES" sz="1600" dirty="0"/>
              <a:t> container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760DD8B-5172-47CE-A94A-6278A16F403E}"/>
              </a:ext>
            </a:extLst>
          </p:cNvPr>
          <p:cNvSpPr txBox="1"/>
          <p:nvPr/>
        </p:nvSpPr>
        <p:spPr>
          <a:xfrm>
            <a:off x="5512649" y="1959464"/>
            <a:ext cx="3194959" cy="52322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justify-content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space-around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align-content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space-around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</p:txBody>
      </p:sp>
      <p:graphicFrame>
        <p:nvGraphicFramePr>
          <p:cNvPr id="19" name="Diagrama 18">
            <a:extLst>
              <a:ext uri="{FF2B5EF4-FFF2-40B4-BE49-F238E27FC236}">
                <a16:creationId xmlns:a16="http://schemas.microsoft.com/office/drawing/2014/main" id="{B902753C-0A10-4106-9925-90756F3904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2776868"/>
              </p:ext>
            </p:extLst>
          </p:nvPr>
        </p:nvGraphicFramePr>
        <p:xfrm>
          <a:off x="607481" y="2021071"/>
          <a:ext cx="4743747" cy="400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AEB64E09-6C0B-4C7A-A744-2E35C0E25DF4}"/>
              </a:ext>
            </a:extLst>
          </p:cNvPr>
          <p:cNvSpPr txBox="1"/>
          <p:nvPr/>
        </p:nvSpPr>
        <p:spPr>
          <a:xfrm>
            <a:off x="607481" y="2654598"/>
            <a:ext cx="4505208" cy="73866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ES" sz="1400" dirty="0">
                <a:solidFill>
                  <a:srgbClr val="333333"/>
                </a:solidFill>
              </a:rPr>
              <a:t>D</a:t>
            </a:r>
            <a:r>
              <a:rPr lang="es-ES" sz="1400" b="0" i="0" dirty="0">
                <a:solidFill>
                  <a:srgbClr val="333333"/>
                </a:solidFill>
                <a:effectLst/>
              </a:rPr>
              <a:t>istribuye los </a:t>
            </a:r>
            <a:r>
              <a:rPr lang="es-ES" sz="1400" b="0" i="0" dirty="0" err="1">
                <a:solidFill>
                  <a:srgbClr val="333333"/>
                </a:solidFill>
                <a:effectLst/>
              </a:rPr>
              <a:t>grid</a:t>
            </a:r>
            <a:r>
              <a:rPr lang="es-ES" sz="1400" b="0" i="0" dirty="0">
                <a:solidFill>
                  <a:srgbClr val="333333"/>
                </a:solidFill>
                <a:effectLst/>
              </a:rPr>
              <a:t> </a:t>
            </a:r>
            <a:r>
              <a:rPr lang="es-ES" sz="1400" b="0" i="0" dirty="0" err="1">
                <a:solidFill>
                  <a:srgbClr val="333333"/>
                </a:solidFill>
                <a:effectLst/>
              </a:rPr>
              <a:t>items</a:t>
            </a:r>
            <a:r>
              <a:rPr lang="es-ES" sz="1400" b="0" i="0" dirty="0">
                <a:solidFill>
                  <a:srgbClr val="333333"/>
                </a:solidFill>
                <a:effectLst/>
              </a:rPr>
              <a:t> en el espacio disponible vertical y/o horizontal dejando el mismo espaciado entre ellos y otro variable alrededor</a:t>
            </a:r>
            <a:endParaRPr lang="es-ES" sz="1400" dirty="0"/>
          </a:p>
        </p:txBody>
      </p:sp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EEA5CE63-0EDA-4839-9015-B35C157411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2649" y="2609342"/>
            <a:ext cx="3194959" cy="236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1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Graphic spid="19" grpId="0">
        <p:bldAsOne/>
      </p:bldGraphic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Alineación de elementos en un </a:t>
            </a:r>
            <a:r>
              <a:rPr lang="es-ES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864670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justify-content || align-content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98AF0488-316F-4BE4-89B6-76E76556B807}"/>
              </a:ext>
            </a:extLst>
          </p:cNvPr>
          <p:cNvSpPr/>
          <p:nvPr/>
        </p:nvSpPr>
        <p:spPr>
          <a:xfrm>
            <a:off x="607481" y="1451567"/>
            <a:ext cx="8100127" cy="400005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fontScale="70000" lnSpcReduction="20000"/>
          </a:bodyPr>
          <a:lstStyle/>
          <a:p>
            <a:r>
              <a:rPr lang="es-ES" sz="1600" dirty="0"/>
              <a:t>Permiten alinear los elementos de manera horizontal (</a:t>
            </a:r>
            <a:r>
              <a:rPr lang="es-ES" sz="1600" dirty="0" err="1"/>
              <a:t>justify-content</a:t>
            </a:r>
            <a:r>
              <a:rPr lang="es-ES" sz="1600" dirty="0"/>
              <a:t>) y vertical (</a:t>
            </a:r>
            <a:r>
              <a:rPr lang="es-ES" sz="1600" dirty="0" err="1"/>
              <a:t>align-content</a:t>
            </a:r>
            <a:r>
              <a:rPr lang="es-ES" sz="1600" dirty="0"/>
              <a:t>) dentro del </a:t>
            </a:r>
            <a:r>
              <a:rPr lang="es-ES" sz="1600" dirty="0" err="1"/>
              <a:t>grid</a:t>
            </a:r>
            <a:r>
              <a:rPr lang="es-ES" sz="1600" dirty="0"/>
              <a:t> container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760DD8B-5172-47CE-A94A-6278A16F403E}"/>
              </a:ext>
            </a:extLst>
          </p:cNvPr>
          <p:cNvSpPr txBox="1"/>
          <p:nvPr/>
        </p:nvSpPr>
        <p:spPr>
          <a:xfrm>
            <a:off x="5512649" y="1959464"/>
            <a:ext cx="3194959" cy="52322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justify-content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space-evenly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align-content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space-evenly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</p:txBody>
      </p:sp>
      <p:graphicFrame>
        <p:nvGraphicFramePr>
          <p:cNvPr id="19" name="Diagrama 18">
            <a:extLst>
              <a:ext uri="{FF2B5EF4-FFF2-40B4-BE49-F238E27FC236}">
                <a16:creationId xmlns:a16="http://schemas.microsoft.com/office/drawing/2014/main" id="{B902753C-0A10-4106-9925-90756F3904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2138677"/>
              </p:ext>
            </p:extLst>
          </p:nvPr>
        </p:nvGraphicFramePr>
        <p:xfrm>
          <a:off x="607481" y="2021071"/>
          <a:ext cx="4743747" cy="400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AEB64E09-6C0B-4C7A-A744-2E35C0E25DF4}"/>
              </a:ext>
            </a:extLst>
          </p:cNvPr>
          <p:cNvSpPr txBox="1"/>
          <p:nvPr/>
        </p:nvSpPr>
        <p:spPr>
          <a:xfrm>
            <a:off x="607481" y="2654598"/>
            <a:ext cx="4505208" cy="73866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ES" sz="1400" dirty="0">
                <a:solidFill>
                  <a:srgbClr val="333333"/>
                </a:solidFill>
              </a:rPr>
              <a:t>Distribuye los </a:t>
            </a:r>
            <a:r>
              <a:rPr lang="es-ES" sz="1400" dirty="0" err="1">
                <a:solidFill>
                  <a:srgbClr val="333333"/>
                </a:solidFill>
              </a:rPr>
              <a:t>grid</a:t>
            </a:r>
            <a:r>
              <a:rPr lang="es-ES" sz="1400" dirty="0">
                <a:solidFill>
                  <a:srgbClr val="333333"/>
                </a:solidFill>
              </a:rPr>
              <a:t> </a:t>
            </a:r>
            <a:r>
              <a:rPr lang="es-ES" sz="1400" dirty="0" err="1">
                <a:solidFill>
                  <a:srgbClr val="333333"/>
                </a:solidFill>
              </a:rPr>
              <a:t>items</a:t>
            </a:r>
            <a:r>
              <a:rPr lang="es-ES" sz="1400" dirty="0">
                <a:solidFill>
                  <a:srgbClr val="333333"/>
                </a:solidFill>
              </a:rPr>
              <a:t> en el espacio disponible vertical y/o horizontal dejando el mismo espaciado entre y alrededor de ellos</a:t>
            </a:r>
            <a:endParaRPr lang="es-ES" sz="1400" dirty="0"/>
          </a:p>
        </p:txBody>
      </p:sp>
      <p:pic>
        <p:nvPicPr>
          <p:cNvPr id="4" name="Imagen 3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C445402B-24FE-42E7-935A-4D1A29B2A3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2650" y="2604304"/>
            <a:ext cx="3178156" cy="237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674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Graphic spid="19" grpId="0">
        <p:bldAsOne/>
      </p:bldGraphic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Alineación de elementos en un </a:t>
            </a:r>
            <a:r>
              <a:rPr lang="es-ES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864670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justify-content || align-content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98AF0488-316F-4BE4-89B6-76E76556B807}"/>
              </a:ext>
            </a:extLst>
          </p:cNvPr>
          <p:cNvSpPr/>
          <p:nvPr/>
        </p:nvSpPr>
        <p:spPr>
          <a:xfrm>
            <a:off x="607481" y="1451567"/>
            <a:ext cx="8100127" cy="400005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fontScale="70000" lnSpcReduction="20000"/>
          </a:bodyPr>
          <a:lstStyle/>
          <a:p>
            <a:r>
              <a:rPr lang="es-ES" sz="1600" dirty="0"/>
              <a:t>Permiten alinear los elementos de manera horizontal (</a:t>
            </a:r>
            <a:r>
              <a:rPr lang="es-ES" sz="1600" dirty="0" err="1"/>
              <a:t>justify-content</a:t>
            </a:r>
            <a:r>
              <a:rPr lang="es-ES" sz="1600" dirty="0"/>
              <a:t>) y vertical (</a:t>
            </a:r>
            <a:r>
              <a:rPr lang="es-ES" sz="1600" dirty="0" err="1"/>
              <a:t>align-content</a:t>
            </a:r>
            <a:r>
              <a:rPr lang="es-ES" sz="1600" dirty="0"/>
              <a:t>) dentro del </a:t>
            </a:r>
            <a:r>
              <a:rPr lang="es-ES" sz="1600" dirty="0" err="1"/>
              <a:t>grid</a:t>
            </a:r>
            <a:r>
              <a:rPr lang="es-ES" sz="1600" dirty="0"/>
              <a:t> container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760DD8B-5172-47CE-A94A-6278A16F403E}"/>
              </a:ext>
            </a:extLst>
          </p:cNvPr>
          <p:cNvSpPr txBox="1"/>
          <p:nvPr/>
        </p:nvSpPr>
        <p:spPr>
          <a:xfrm>
            <a:off x="5512649" y="1959464"/>
            <a:ext cx="3194959" cy="52322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justify-content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space-between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align-content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space-between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</p:txBody>
      </p:sp>
      <p:graphicFrame>
        <p:nvGraphicFramePr>
          <p:cNvPr id="19" name="Diagrama 18">
            <a:extLst>
              <a:ext uri="{FF2B5EF4-FFF2-40B4-BE49-F238E27FC236}">
                <a16:creationId xmlns:a16="http://schemas.microsoft.com/office/drawing/2014/main" id="{B902753C-0A10-4106-9925-90756F3904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6161065"/>
              </p:ext>
            </p:extLst>
          </p:nvPr>
        </p:nvGraphicFramePr>
        <p:xfrm>
          <a:off x="607481" y="2021071"/>
          <a:ext cx="4743747" cy="400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AEB64E09-6C0B-4C7A-A744-2E35C0E25DF4}"/>
              </a:ext>
            </a:extLst>
          </p:cNvPr>
          <p:cNvSpPr txBox="1"/>
          <p:nvPr/>
        </p:nvSpPr>
        <p:spPr>
          <a:xfrm>
            <a:off x="607481" y="2654598"/>
            <a:ext cx="4505208" cy="73866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ES" sz="1400" dirty="0">
                <a:solidFill>
                  <a:srgbClr val="333333"/>
                </a:solidFill>
              </a:rPr>
              <a:t>Distribuye los </a:t>
            </a:r>
            <a:r>
              <a:rPr lang="es-ES" sz="1400" dirty="0" err="1">
                <a:solidFill>
                  <a:srgbClr val="333333"/>
                </a:solidFill>
              </a:rPr>
              <a:t>grid</a:t>
            </a:r>
            <a:r>
              <a:rPr lang="es-ES" sz="1400" dirty="0">
                <a:solidFill>
                  <a:srgbClr val="333333"/>
                </a:solidFill>
              </a:rPr>
              <a:t> </a:t>
            </a:r>
            <a:r>
              <a:rPr lang="es-ES" sz="1400" dirty="0" err="1">
                <a:solidFill>
                  <a:srgbClr val="333333"/>
                </a:solidFill>
              </a:rPr>
              <a:t>items</a:t>
            </a:r>
            <a:r>
              <a:rPr lang="es-ES" sz="1400" dirty="0">
                <a:solidFill>
                  <a:srgbClr val="333333"/>
                </a:solidFill>
              </a:rPr>
              <a:t> en el espacio disponible vertical y/o horizontal dejando el mismo espaciado entre ellos pero sin espaciado alrededor</a:t>
            </a:r>
            <a:endParaRPr lang="es-ES" sz="1400" dirty="0"/>
          </a:p>
        </p:txBody>
      </p:sp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49FA81F3-0CA2-4104-80D1-EDAD8ACDAA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2649" y="2606886"/>
            <a:ext cx="3178157" cy="237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53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Graphic spid="19" grpId="0">
        <p:bldAsOne/>
      </p:bldGraphic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Alineación de elementos en un </a:t>
            </a:r>
            <a:r>
              <a:rPr lang="es-ES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II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864670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justify-items || align-items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98AF0488-316F-4BE4-89B6-76E76556B807}"/>
              </a:ext>
            </a:extLst>
          </p:cNvPr>
          <p:cNvSpPr/>
          <p:nvPr/>
        </p:nvSpPr>
        <p:spPr>
          <a:xfrm>
            <a:off x="607481" y="1396413"/>
            <a:ext cx="8100127" cy="507897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Autofit/>
          </a:bodyPr>
          <a:lstStyle/>
          <a:p>
            <a:r>
              <a:rPr lang="es-ES" sz="1200" dirty="0"/>
              <a:t>Permiten alinear los elementos contenidos en los </a:t>
            </a:r>
            <a:r>
              <a:rPr lang="es-ES" sz="1200" dirty="0" err="1"/>
              <a:t>grid</a:t>
            </a:r>
            <a:r>
              <a:rPr lang="es-ES" sz="1200" dirty="0"/>
              <a:t> </a:t>
            </a:r>
            <a:r>
              <a:rPr lang="es-ES" sz="1200" dirty="0" err="1"/>
              <a:t>items</a:t>
            </a:r>
            <a:r>
              <a:rPr lang="es-ES" sz="1200" dirty="0"/>
              <a:t> (celdas </a:t>
            </a:r>
            <a:r>
              <a:rPr lang="es-ES" sz="1200"/>
              <a:t>o áreas) </a:t>
            </a:r>
            <a:r>
              <a:rPr lang="es-ES" sz="1200" dirty="0"/>
              <a:t>de manera simétrica en su espacio horizontal (</a:t>
            </a:r>
            <a:r>
              <a:rPr lang="es-ES" sz="1200" dirty="0" err="1"/>
              <a:t>justify-items</a:t>
            </a:r>
            <a:r>
              <a:rPr lang="es-ES" sz="1200" dirty="0"/>
              <a:t>) y en el vertical (</a:t>
            </a:r>
            <a:r>
              <a:rPr lang="es-ES" sz="1200" dirty="0" err="1"/>
              <a:t>align-items</a:t>
            </a:r>
            <a:r>
              <a:rPr lang="es-ES" sz="1200" dirty="0"/>
              <a:t>)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760DD8B-5172-47CE-A94A-6278A16F403E}"/>
              </a:ext>
            </a:extLst>
          </p:cNvPr>
          <p:cNvSpPr txBox="1"/>
          <p:nvPr/>
        </p:nvSpPr>
        <p:spPr>
          <a:xfrm>
            <a:off x="5512649" y="1959464"/>
            <a:ext cx="3194959" cy="52322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justify-items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flex-start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align-items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flex-start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</p:txBody>
      </p:sp>
      <p:graphicFrame>
        <p:nvGraphicFramePr>
          <p:cNvPr id="19" name="Diagrama 18">
            <a:extLst>
              <a:ext uri="{FF2B5EF4-FFF2-40B4-BE49-F238E27FC236}">
                <a16:creationId xmlns:a16="http://schemas.microsoft.com/office/drawing/2014/main" id="{B902753C-0A10-4106-9925-90756F3904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9399885"/>
              </p:ext>
            </p:extLst>
          </p:nvPr>
        </p:nvGraphicFramePr>
        <p:xfrm>
          <a:off x="607481" y="2021071"/>
          <a:ext cx="4743747" cy="400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Imagen 3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6A116115-FBE3-4ED8-96AB-57F4499A88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2649" y="2606886"/>
            <a:ext cx="3194959" cy="238594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AFC2CD44-0400-44C4-BC80-853E216C1952}"/>
              </a:ext>
            </a:extLst>
          </p:cNvPr>
          <p:cNvSpPr/>
          <p:nvPr/>
        </p:nvSpPr>
        <p:spPr>
          <a:xfrm>
            <a:off x="6196461" y="3231338"/>
            <a:ext cx="564543" cy="1137036"/>
          </a:xfrm>
          <a:prstGeom prst="rect">
            <a:avLst/>
          </a:prstGeom>
          <a:solidFill>
            <a:srgbClr val="006B6B">
              <a:alpha val="38000"/>
            </a:srgbClr>
          </a:solidFill>
          <a:ln w="19050">
            <a:solidFill>
              <a:srgbClr val="006B6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itemA</a:t>
            </a:r>
            <a:endParaRPr lang="es-ES" sz="100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722010D-04CB-461C-8271-9DC678C3BCE1}"/>
              </a:ext>
            </a:extLst>
          </p:cNvPr>
          <p:cNvSpPr/>
          <p:nvPr/>
        </p:nvSpPr>
        <p:spPr>
          <a:xfrm>
            <a:off x="6827856" y="3231338"/>
            <a:ext cx="564543" cy="545532"/>
          </a:xfrm>
          <a:prstGeom prst="rect">
            <a:avLst/>
          </a:prstGeom>
          <a:solidFill>
            <a:srgbClr val="DAC1DC">
              <a:alpha val="26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itemB</a:t>
            </a:r>
            <a:endParaRPr lang="es-ES" sz="100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F42427E-37AD-4974-800A-7E69DB92689F}"/>
              </a:ext>
            </a:extLst>
          </p:cNvPr>
          <p:cNvSpPr/>
          <p:nvPr/>
        </p:nvSpPr>
        <p:spPr>
          <a:xfrm>
            <a:off x="7444816" y="3231338"/>
            <a:ext cx="564543" cy="545532"/>
          </a:xfrm>
          <a:prstGeom prst="rect">
            <a:avLst/>
          </a:prstGeom>
          <a:solidFill>
            <a:srgbClr val="FF6743">
              <a:alpha val="30000"/>
            </a:srgbClr>
          </a:solidFill>
          <a:ln w="19050">
            <a:solidFill>
              <a:srgbClr val="FF674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itemC</a:t>
            </a:r>
            <a:endParaRPr lang="es-ES" sz="1000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DBB01AB-5770-4F66-BFB5-FFF890409155}"/>
              </a:ext>
            </a:extLst>
          </p:cNvPr>
          <p:cNvSpPr/>
          <p:nvPr/>
        </p:nvSpPr>
        <p:spPr>
          <a:xfrm>
            <a:off x="6827855" y="3820955"/>
            <a:ext cx="564543" cy="545532"/>
          </a:xfrm>
          <a:prstGeom prst="rect">
            <a:avLst/>
          </a:prstGeom>
          <a:solidFill>
            <a:srgbClr val="D8B990">
              <a:alpha val="30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itemD</a:t>
            </a:r>
            <a:endParaRPr lang="es-ES" sz="1000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AB518B6-FCEC-45CF-95D6-30462A029309}"/>
              </a:ext>
            </a:extLst>
          </p:cNvPr>
          <p:cNvSpPr/>
          <p:nvPr/>
        </p:nvSpPr>
        <p:spPr>
          <a:xfrm>
            <a:off x="7452034" y="3827706"/>
            <a:ext cx="564543" cy="545532"/>
          </a:xfrm>
          <a:prstGeom prst="rect">
            <a:avLst/>
          </a:prstGeom>
          <a:solidFill>
            <a:srgbClr val="4781AE">
              <a:alpha val="30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itemE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38550488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Graphic spid="19" grpId="0">
        <p:bldAsOne/>
      </p:bldGraphic>
      <p:bldP spid="7" grpId="0" animBg="1"/>
      <p:bldP spid="9" grpId="0" animBg="1"/>
      <p:bldP spid="17" grpId="0" animBg="1"/>
      <p:bldP spid="21" grpId="0" animBg="1"/>
      <p:bldP spid="2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118449B3-9FA6-4C0D-9538-2C2BFA505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650" y="2607623"/>
            <a:ext cx="3194958" cy="238446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Alineación de elementos en un </a:t>
            </a:r>
            <a:r>
              <a:rPr lang="es-ES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II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864670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justify-items || align-items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98AF0488-316F-4BE4-89B6-76E76556B807}"/>
              </a:ext>
            </a:extLst>
          </p:cNvPr>
          <p:cNvSpPr/>
          <p:nvPr/>
        </p:nvSpPr>
        <p:spPr>
          <a:xfrm>
            <a:off x="607481" y="1396413"/>
            <a:ext cx="8100127" cy="507897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Autofit/>
          </a:bodyPr>
          <a:lstStyle/>
          <a:p>
            <a:r>
              <a:rPr lang="es-ES" sz="1200" dirty="0"/>
              <a:t>Permiten alinear los elementos contenidos en los </a:t>
            </a:r>
            <a:r>
              <a:rPr lang="es-ES" sz="1200" dirty="0" err="1"/>
              <a:t>grid</a:t>
            </a:r>
            <a:r>
              <a:rPr lang="es-ES" sz="1200" dirty="0"/>
              <a:t> </a:t>
            </a:r>
            <a:r>
              <a:rPr lang="es-ES" sz="1200" dirty="0" err="1"/>
              <a:t>items</a:t>
            </a:r>
            <a:r>
              <a:rPr lang="es-ES" sz="1200" dirty="0"/>
              <a:t> de manera simétrica en su espacio horizontal (</a:t>
            </a:r>
            <a:r>
              <a:rPr lang="es-ES" sz="1200" dirty="0" err="1"/>
              <a:t>justify-items</a:t>
            </a:r>
            <a:r>
              <a:rPr lang="es-ES" sz="1200" dirty="0"/>
              <a:t>) y en el vertical (</a:t>
            </a:r>
            <a:r>
              <a:rPr lang="es-ES" sz="1200" dirty="0" err="1"/>
              <a:t>align-items</a:t>
            </a:r>
            <a:r>
              <a:rPr lang="es-ES" sz="1200" dirty="0"/>
              <a:t>)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760DD8B-5172-47CE-A94A-6278A16F403E}"/>
              </a:ext>
            </a:extLst>
          </p:cNvPr>
          <p:cNvSpPr txBox="1"/>
          <p:nvPr/>
        </p:nvSpPr>
        <p:spPr>
          <a:xfrm>
            <a:off x="5512649" y="1959464"/>
            <a:ext cx="3194959" cy="52322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justify-items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flex-end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align-items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flex-end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</p:txBody>
      </p:sp>
      <p:graphicFrame>
        <p:nvGraphicFramePr>
          <p:cNvPr id="19" name="Diagrama 18">
            <a:extLst>
              <a:ext uri="{FF2B5EF4-FFF2-40B4-BE49-F238E27FC236}">
                <a16:creationId xmlns:a16="http://schemas.microsoft.com/office/drawing/2014/main" id="{B902753C-0A10-4106-9925-90756F3904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3091041"/>
              </p:ext>
            </p:extLst>
          </p:nvPr>
        </p:nvGraphicFramePr>
        <p:xfrm>
          <a:off x="607481" y="2021071"/>
          <a:ext cx="4743747" cy="400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Rectángulo 6">
            <a:extLst>
              <a:ext uri="{FF2B5EF4-FFF2-40B4-BE49-F238E27FC236}">
                <a16:creationId xmlns:a16="http://schemas.microsoft.com/office/drawing/2014/main" id="{AFC2CD44-0400-44C4-BC80-853E216C1952}"/>
              </a:ext>
            </a:extLst>
          </p:cNvPr>
          <p:cNvSpPr/>
          <p:nvPr/>
        </p:nvSpPr>
        <p:spPr>
          <a:xfrm>
            <a:off x="6196461" y="3231338"/>
            <a:ext cx="564543" cy="1137036"/>
          </a:xfrm>
          <a:prstGeom prst="rect">
            <a:avLst/>
          </a:prstGeom>
          <a:solidFill>
            <a:srgbClr val="006B6B">
              <a:alpha val="38000"/>
            </a:srgbClr>
          </a:solidFill>
          <a:ln w="19050">
            <a:solidFill>
              <a:srgbClr val="006B6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itemA</a:t>
            </a:r>
            <a:endParaRPr lang="es-ES" sz="100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722010D-04CB-461C-8271-9DC678C3BCE1}"/>
              </a:ext>
            </a:extLst>
          </p:cNvPr>
          <p:cNvSpPr/>
          <p:nvPr/>
        </p:nvSpPr>
        <p:spPr>
          <a:xfrm>
            <a:off x="6827856" y="3231338"/>
            <a:ext cx="564543" cy="545532"/>
          </a:xfrm>
          <a:prstGeom prst="rect">
            <a:avLst/>
          </a:prstGeom>
          <a:solidFill>
            <a:srgbClr val="DAC1DC">
              <a:alpha val="26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itemB</a:t>
            </a:r>
            <a:endParaRPr lang="es-ES" sz="100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F42427E-37AD-4974-800A-7E69DB92689F}"/>
              </a:ext>
            </a:extLst>
          </p:cNvPr>
          <p:cNvSpPr/>
          <p:nvPr/>
        </p:nvSpPr>
        <p:spPr>
          <a:xfrm>
            <a:off x="7444816" y="3231338"/>
            <a:ext cx="564543" cy="545532"/>
          </a:xfrm>
          <a:prstGeom prst="rect">
            <a:avLst/>
          </a:prstGeom>
          <a:solidFill>
            <a:srgbClr val="FF6743">
              <a:alpha val="30000"/>
            </a:srgbClr>
          </a:solidFill>
          <a:ln w="19050">
            <a:solidFill>
              <a:srgbClr val="FF674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itemC</a:t>
            </a:r>
            <a:endParaRPr lang="es-ES" sz="1000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DBB01AB-5770-4F66-BFB5-FFF890409155}"/>
              </a:ext>
            </a:extLst>
          </p:cNvPr>
          <p:cNvSpPr/>
          <p:nvPr/>
        </p:nvSpPr>
        <p:spPr>
          <a:xfrm>
            <a:off x="6827855" y="3820955"/>
            <a:ext cx="564543" cy="545532"/>
          </a:xfrm>
          <a:prstGeom prst="rect">
            <a:avLst/>
          </a:prstGeom>
          <a:solidFill>
            <a:srgbClr val="D8B990">
              <a:alpha val="30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itemD</a:t>
            </a:r>
            <a:endParaRPr lang="es-ES" sz="1000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AB518B6-FCEC-45CF-95D6-30462A029309}"/>
              </a:ext>
            </a:extLst>
          </p:cNvPr>
          <p:cNvSpPr/>
          <p:nvPr/>
        </p:nvSpPr>
        <p:spPr>
          <a:xfrm>
            <a:off x="7452034" y="3827706"/>
            <a:ext cx="564543" cy="545532"/>
          </a:xfrm>
          <a:prstGeom prst="rect">
            <a:avLst/>
          </a:prstGeom>
          <a:solidFill>
            <a:srgbClr val="4781AE">
              <a:alpha val="30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itemE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161055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Graphic spid="19" grpId="0">
        <p:bldAsOne/>
      </p:bldGraphic>
      <p:bldP spid="7" grpId="0" animBg="1"/>
      <p:bldP spid="9" grpId="0" animBg="1"/>
      <p:bldP spid="17" grpId="0" animBg="1"/>
      <p:bldP spid="21" grpId="0" animBg="1"/>
      <p:bldP spid="2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97DB3AEC-E03A-4565-9BD5-722ABA2A0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650" y="2607622"/>
            <a:ext cx="3194958" cy="238810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Alineación de elementos en un </a:t>
            </a:r>
            <a:r>
              <a:rPr lang="es-ES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II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864670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justify-items || align-items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98AF0488-316F-4BE4-89B6-76E76556B807}"/>
              </a:ext>
            </a:extLst>
          </p:cNvPr>
          <p:cNvSpPr/>
          <p:nvPr/>
        </p:nvSpPr>
        <p:spPr>
          <a:xfrm>
            <a:off x="607481" y="1396413"/>
            <a:ext cx="8100127" cy="507897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Autofit/>
          </a:bodyPr>
          <a:lstStyle/>
          <a:p>
            <a:r>
              <a:rPr lang="es-ES" sz="1200" dirty="0"/>
              <a:t>Permiten alinear los elementos contenidos en los </a:t>
            </a:r>
            <a:r>
              <a:rPr lang="es-ES" sz="1200" dirty="0" err="1"/>
              <a:t>grid</a:t>
            </a:r>
            <a:r>
              <a:rPr lang="es-ES" sz="1200" dirty="0"/>
              <a:t> </a:t>
            </a:r>
            <a:r>
              <a:rPr lang="es-ES" sz="1200" dirty="0" err="1"/>
              <a:t>items</a:t>
            </a:r>
            <a:r>
              <a:rPr lang="es-ES" sz="1200" dirty="0"/>
              <a:t> de manera simétrica en su espacio horizontal (</a:t>
            </a:r>
            <a:r>
              <a:rPr lang="es-ES" sz="1200" dirty="0" err="1"/>
              <a:t>justify-items</a:t>
            </a:r>
            <a:r>
              <a:rPr lang="es-ES" sz="1200" dirty="0"/>
              <a:t>) y en el vertical (</a:t>
            </a:r>
            <a:r>
              <a:rPr lang="es-ES" sz="1200" dirty="0" err="1"/>
              <a:t>align-items</a:t>
            </a:r>
            <a:r>
              <a:rPr lang="es-ES" sz="1200" dirty="0"/>
              <a:t>)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760DD8B-5172-47CE-A94A-6278A16F403E}"/>
              </a:ext>
            </a:extLst>
          </p:cNvPr>
          <p:cNvSpPr txBox="1"/>
          <p:nvPr/>
        </p:nvSpPr>
        <p:spPr>
          <a:xfrm>
            <a:off x="5512649" y="1959464"/>
            <a:ext cx="3194959" cy="52322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justify-items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>
                <a:solidFill>
                  <a:srgbClr val="7CC0D1"/>
                </a:solidFill>
                <a:effectLst/>
              </a:rPr>
              <a:t>center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align-items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dirty="0">
                <a:solidFill>
                  <a:srgbClr val="7CC0D1"/>
                </a:solidFill>
              </a:rPr>
              <a:t>c</a:t>
            </a:r>
            <a:r>
              <a:rPr lang="es-ES" sz="1400" b="0" dirty="0">
                <a:solidFill>
                  <a:srgbClr val="7CC0D1"/>
                </a:solidFill>
                <a:effectLst/>
              </a:rPr>
              <a:t>enter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</p:txBody>
      </p:sp>
      <p:graphicFrame>
        <p:nvGraphicFramePr>
          <p:cNvPr id="19" name="Diagrama 18">
            <a:extLst>
              <a:ext uri="{FF2B5EF4-FFF2-40B4-BE49-F238E27FC236}">
                <a16:creationId xmlns:a16="http://schemas.microsoft.com/office/drawing/2014/main" id="{B902753C-0A10-4106-9925-90756F3904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5160464"/>
              </p:ext>
            </p:extLst>
          </p:nvPr>
        </p:nvGraphicFramePr>
        <p:xfrm>
          <a:off x="607481" y="2021071"/>
          <a:ext cx="4743747" cy="400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Rectángulo 6">
            <a:extLst>
              <a:ext uri="{FF2B5EF4-FFF2-40B4-BE49-F238E27FC236}">
                <a16:creationId xmlns:a16="http://schemas.microsoft.com/office/drawing/2014/main" id="{AFC2CD44-0400-44C4-BC80-853E216C1952}"/>
              </a:ext>
            </a:extLst>
          </p:cNvPr>
          <p:cNvSpPr/>
          <p:nvPr/>
        </p:nvSpPr>
        <p:spPr>
          <a:xfrm>
            <a:off x="6196461" y="3231338"/>
            <a:ext cx="564543" cy="1137036"/>
          </a:xfrm>
          <a:prstGeom prst="rect">
            <a:avLst/>
          </a:prstGeom>
          <a:solidFill>
            <a:srgbClr val="006B6B">
              <a:alpha val="38000"/>
            </a:srgbClr>
          </a:solidFill>
          <a:ln w="19050">
            <a:solidFill>
              <a:srgbClr val="006B6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itemA</a:t>
            </a:r>
            <a:endParaRPr lang="es-ES" sz="100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722010D-04CB-461C-8271-9DC678C3BCE1}"/>
              </a:ext>
            </a:extLst>
          </p:cNvPr>
          <p:cNvSpPr/>
          <p:nvPr/>
        </p:nvSpPr>
        <p:spPr>
          <a:xfrm>
            <a:off x="6827856" y="3231338"/>
            <a:ext cx="564543" cy="545532"/>
          </a:xfrm>
          <a:prstGeom prst="rect">
            <a:avLst/>
          </a:prstGeom>
          <a:solidFill>
            <a:srgbClr val="DAC1DC">
              <a:alpha val="26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itemB</a:t>
            </a:r>
            <a:endParaRPr lang="es-ES" sz="100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F42427E-37AD-4974-800A-7E69DB92689F}"/>
              </a:ext>
            </a:extLst>
          </p:cNvPr>
          <p:cNvSpPr/>
          <p:nvPr/>
        </p:nvSpPr>
        <p:spPr>
          <a:xfrm>
            <a:off x="7444816" y="3231338"/>
            <a:ext cx="564543" cy="545532"/>
          </a:xfrm>
          <a:prstGeom prst="rect">
            <a:avLst/>
          </a:prstGeom>
          <a:solidFill>
            <a:srgbClr val="FF6743">
              <a:alpha val="30000"/>
            </a:srgbClr>
          </a:solidFill>
          <a:ln w="19050">
            <a:solidFill>
              <a:srgbClr val="FF674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itemC</a:t>
            </a:r>
            <a:endParaRPr lang="es-ES" sz="1000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DBB01AB-5770-4F66-BFB5-FFF890409155}"/>
              </a:ext>
            </a:extLst>
          </p:cNvPr>
          <p:cNvSpPr/>
          <p:nvPr/>
        </p:nvSpPr>
        <p:spPr>
          <a:xfrm>
            <a:off x="6827855" y="3820955"/>
            <a:ext cx="564543" cy="545532"/>
          </a:xfrm>
          <a:prstGeom prst="rect">
            <a:avLst/>
          </a:prstGeom>
          <a:solidFill>
            <a:srgbClr val="D8B990">
              <a:alpha val="30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itemD</a:t>
            </a:r>
            <a:endParaRPr lang="es-ES" sz="1000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AB518B6-FCEC-45CF-95D6-30462A029309}"/>
              </a:ext>
            </a:extLst>
          </p:cNvPr>
          <p:cNvSpPr/>
          <p:nvPr/>
        </p:nvSpPr>
        <p:spPr>
          <a:xfrm>
            <a:off x="7452034" y="3827706"/>
            <a:ext cx="564543" cy="545532"/>
          </a:xfrm>
          <a:prstGeom prst="rect">
            <a:avLst/>
          </a:prstGeom>
          <a:solidFill>
            <a:srgbClr val="4781AE">
              <a:alpha val="30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itemE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369733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Graphic spid="19" grpId="0">
        <p:bldAsOne/>
      </p:bldGraphic>
      <p:bldP spid="7" grpId="0" animBg="1"/>
      <p:bldP spid="9" grpId="0" animBg="1"/>
      <p:bldP spid="17" grpId="0" animBg="1"/>
      <p:bldP spid="21" grpId="0" animBg="1"/>
      <p:bldP spid="2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F8433FE-CBBA-444C-81BF-3AA58B057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650" y="2618243"/>
            <a:ext cx="3194958" cy="239843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Alineación de elementos en un </a:t>
            </a:r>
            <a:r>
              <a:rPr lang="es-ES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II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864670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justify-items || align-items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98AF0488-316F-4BE4-89B6-76E76556B807}"/>
              </a:ext>
            </a:extLst>
          </p:cNvPr>
          <p:cNvSpPr/>
          <p:nvPr/>
        </p:nvSpPr>
        <p:spPr>
          <a:xfrm>
            <a:off x="607481" y="1396413"/>
            <a:ext cx="8100127" cy="507897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Autofit/>
          </a:bodyPr>
          <a:lstStyle/>
          <a:p>
            <a:r>
              <a:rPr lang="es-ES" sz="1200" dirty="0"/>
              <a:t>Permiten alinear los elementos contenidos en los </a:t>
            </a:r>
            <a:r>
              <a:rPr lang="es-ES" sz="1200" dirty="0" err="1"/>
              <a:t>grid</a:t>
            </a:r>
            <a:r>
              <a:rPr lang="es-ES" sz="1200" dirty="0"/>
              <a:t> </a:t>
            </a:r>
            <a:r>
              <a:rPr lang="es-ES" sz="1200" dirty="0" err="1"/>
              <a:t>items</a:t>
            </a:r>
            <a:r>
              <a:rPr lang="es-ES" sz="1200" dirty="0"/>
              <a:t> de manera simétrica en su espacio horizontal (</a:t>
            </a:r>
            <a:r>
              <a:rPr lang="es-ES" sz="1200" dirty="0" err="1"/>
              <a:t>justify-items</a:t>
            </a:r>
            <a:r>
              <a:rPr lang="es-ES" sz="1200" dirty="0"/>
              <a:t>) y en el vertical (</a:t>
            </a:r>
            <a:r>
              <a:rPr lang="es-ES" sz="1200" dirty="0" err="1"/>
              <a:t>align-items</a:t>
            </a:r>
            <a:r>
              <a:rPr lang="es-ES" sz="1200" dirty="0"/>
              <a:t>)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760DD8B-5172-47CE-A94A-6278A16F403E}"/>
              </a:ext>
            </a:extLst>
          </p:cNvPr>
          <p:cNvSpPr txBox="1"/>
          <p:nvPr/>
        </p:nvSpPr>
        <p:spPr>
          <a:xfrm>
            <a:off x="5512649" y="1959464"/>
            <a:ext cx="3194959" cy="52322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justify-items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stretch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align-items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dirty="0" err="1">
                <a:solidFill>
                  <a:srgbClr val="7CC0D1"/>
                </a:solidFill>
              </a:rPr>
              <a:t>flex-end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</p:txBody>
      </p:sp>
      <p:graphicFrame>
        <p:nvGraphicFramePr>
          <p:cNvPr id="19" name="Diagrama 18">
            <a:extLst>
              <a:ext uri="{FF2B5EF4-FFF2-40B4-BE49-F238E27FC236}">
                <a16:creationId xmlns:a16="http://schemas.microsoft.com/office/drawing/2014/main" id="{B902753C-0A10-4106-9925-90756F3904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902226"/>
              </p:ext>
            </p:extLst>
          </p:nvPr>
        </p:nvGraphicFramePr>
        <p:xfrm>
          <a:off x="607481" y="2021071"/>
          <a:ext cx="4743747" cy="400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Rectángulo 6">
            <a:extLst>
              <a:ext uri="{FF2B5EF4-FFF2-40B4-BE49-F238E27FC236}">
                <a16:creationId xmlns:a16="http://schemas.microsoft.com/office/drawing/2014/main" id="{AFC2CD44-0400-44C4-BC80-853E216C1952}"/>
              </a:ext>
            </a:extLst>
          </p:cNvPr>
          <p:cNvSpPr/>
          <p:nvPr/>
        </p:nvSpPr>
        <p:spPr>
          <a:xfrm>
            <a:off x="6196461" y="3231338"/>
            <a:ext cx="564543" cy="1137036"/>
          </a:xfrm>
          <a:prstGeom prst="rect">
            <a:avLst/>
          </a:prstGeom>
          <a:solidFill>
            <a:srgbClr val="006B6B">
              <a:alpha val="38000"/>
            </a:srgbClr>
          </a:solidFill>
          <a:ln w="19050">
            <a:solidFill>
              <a:srgbClr val="006B6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itemA</a:t>
            </a:r>
            <a:endParaRPr lang="es-ES" sz="100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722010D-04CB-461C-8271-9DC678C3BCE1}"/>
              </a:ext>
            </a:extLst>
          </p:cNvPr>
          <p:cNvSpPr/>
          <p:nvPr/>
        </p:nvSpPr>
        <p:spPr>
          <a:xfrm>
            <a:off x="6827856" y="3231338"/>
            <a:ext cx="564543" cy="545532"/>
          </a:xfrm>
          <a:prstGeom prst="rect">
            <a:avLst/>
          </a:prstGeom>
          <a:solidFill>
            <a:srgbClr val="DAC1DC">
              <a:alpha val="26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itemB</a:t>
            </a:r>
            <a:endParaRPr lang="es-ES" sz="100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F42427E-37AD-4974-800A-7E69DB92689F}"/>
              </a:ext>
            </a:extLst>
          </p:cNvPr>
          <p:cNvSpPr/>
          <p:nvPr/>
        </p:nvSpPr>
        <p:spPr>
          <a:xfrm>
            <a:off x="7444816" y="3231338"/>
            <a:ext cx="564543" cy="545532"/>
          </a:xfrm>
          <a:prstGeom prst="rect">
            <a:avLst/>
          </a:prstGeom>
          <a:solidFill>
            <a:srgbClr val="FF6743">
              <a:alpha val="30000"/>
            </a:srgbClr>
          </a:solidFill>
          <a:ln w="19050">
            <a:solidFill>
              <a:srgbClr val="FF674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itemC</a:t>
            </a:r>
            <a:endParaRPr lang="es-ES" sz="1000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DBB01AB-5770-4F66-BFB5-FFF890409155}"/>
              </a:ext>
            </a:extLst>
          </p:cNvPr>
          <p:cNvSpPr/>
          <p:nvPr/>
        </p:nvSpPr>
        <p:spPr>
          <a:xfrm>
            <a:off x="6827855" y="3820955"/>
            <a:ext cx="564543" cy="545532"/>
          </a:xfrm>
          <a:prstGeom prst="rect">
            <a:avLst/>
          </a:prstGeom>
          <a:solidFill>
            <a:srgbClr val="D8B990">
              <a:alpha val="30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itemD</a:t>
            </a:r>
            <a:endParaRPr lang="es-ES" sz="1000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AB518B6-FCEC-45CF-95D6-30462A029309}"/>
              </a:ext>
            </a:extLst>
          </p:cNvPr>
          <p:cNvSpPr/>
          <p:nvPr/>
        </p:nvSpPr>
        <p:spPr>
          <a:xfrm>
            <a:off x="7452034" y="3827706"/>
            <a:ext cx="564543" cy="545532"/>
          </a:xfrm>
          <a:prstGeom prst="rect">
            <a:avLst/>
          </a:prstGeom>
          <a:solidFill>
            <a:srgbClr val="4781AE">
              <a:alpha val="30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itemE</a:t>
            </a:r>
            <a:endParaRPr lang="es-ES" sz="1000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ACA637B-461A-4493-B276-3D4BEA50576A}"/>
              </a:ext>
            </a:extLst>
          </p:cNvPr>
          <p:cNvSpPr txBox="1"/>
          <p:nvPr/>
        </p:nvSpPr>
        <p:spPr>
          <a:xfrm>
            <a:off x="607481" y="2654598"/>
            <a:ext cx="4505208" cy="95410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ES" sz="1400" dirty="0">
                <a:solidFill>
                  <a:srgbClr val="333333"/>
                </a:solidFill>
              </a:rPr>
              <a:t>Los elementos cubren todo el espacio que tienen disponible verticalmente si la propiedad es </a:t>
            </a:r>
            <a:r>
              <a:rPr lang="es-ES" sz="1400" dirty="0" err="1">
                <a:solidFill>
                  <a:srgbClr val="333333"/>
                </a:solidFill>
              </a:rPr>
              <a:t>align-items</a:t>
            </a:r>
            <a:r>
              <a:rPr lang="es-ES" sz="1400" dirty="0">
                <a:solidFill>
                  <a:srgbClr val="333333"/>
                </a:solidFill>
              </a:rPr>
              <a:t> y horizontalmente si la propiedad es </a:t>
            </a:r>
            <a:r>
              <a:rPr lang="es-ES" sz="1400" dirty="0" err="1">
                <a:solidFill>
                  <a:srgbClr val="333333"/>
                </a:solidFill>
              </a:rPr>
              <a:t>justify-items</a:t>
            </a:r>
            <a:r>
              <a:rPr lang="es-ES" sz="1400" dirty="0">
                <a:solidFill>
                  <a:srgbClr val="333333"/>
                </a:solidFill>
              </a:rPr>
              <a:t>.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7455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Graphic spid="19" grpId="0">
        <p:bldAsOne/>
      </p:bldGraphic>
      <p:bldP spid="7" grpId="0" animBg="1"/>
      <p:bldP spid="9" grpId="0" animBg="1"/>
      <p:bldP spid="17" grpId="0" animBg="1"/>
      <p:bldP spid="21" grpId="0" animBg="1"/>
      <p:bldP spid="22" grpId="0" animBg="1"/>
      <p:bldP spid="2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69B7062-7DC1-4EE8-9546-AAF56A450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524" y="2453213"/>
            <a:ext cx="3194959" cy="237276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Alineación de elementos en un </a:t>
            </a:r>
            <a:r>
              <a:rPr lang="es-ES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III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864670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justify-selft || align-selft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98AF0488-316F-4BE4-89B6-76E76556B807}"/>
              </a:ext>
            </a:extLst>
          </p:cNvPr>
          <p:cNvSpPr/>
          <p:nvPr/>
        </p:nvSpPr>
        <p:spPr>
          <a:xfrm>
            <a:off x="607481" y="1537202"/>
            <a:ext cx="8100127" cy="722484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Autofit/>
          </a:bodyPr>
          <a:lstStyle/>
          <a:p>
            <a:r>
              <a:rPr lang="es-ES" sz="1400" dirty="0"/>
              <a:t>Admiten los mismos valores que </a:t>
            </a:r>
            <a:r>
              <a:rPr lang="es-ES" sz="1400" b="1" dirty="0" err="1"/>
              <a:t>justify-items</a:t>
            </a:r>
            <a:r>
              <a:rPr lang="es-ES" sz="1400" dirty="0"/>
              <a:t> y </a:t>
            </a:r>
            <a:r>
              <a:rPr lang="es-ES" sz="1400" b="1" dirty="0" err="1"/>
              <a:t>align-items</a:t>
            </a:r>
            <a:r>
              <a:rPr lang="es-ES" sz="1400" dirty="0"/>
              <a:t>. La diferencia es que esta propiedad se utiliza de manera individual en los estilos de cada elemento y no desde el contenedor como las anteriores (</a:t>
            </a:r>
            <a:r>
              <a:rPr lang="es-ES" sz="1400" dirty="0" err="1"/>
              <a:t>justify-self</a:t>
            </a:r>
            <a:r>
              <a:rPr lang="es-ES" sz="1400" dirty="0"/>
              <a:t> para horizontal y </a:t>
            </a:r>
            <a:r>
              <a:rPr lang="es-ES" sz="1400" dirty="0" err="1"/>
              <a:t>align-self</a:t>
            </a:r>
            <a:r>
              <a:rPr lang="es-ES" sz="1400" dirty="0"/>
              <a:t> para vertical)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760DD8B-5172-47CE-A94A-6278A16F403E}"/>
              </a:ext>
            </a:extLst>
          </p:cNvPr>
          <p:cNvSpPr txBox="1"/>
          <p:nvPr/>
        </p:nvSpPr>
        <p:spPr>
          <a:xfrm>
            <a:off x="998872" y="2702084"/>
            <a:ext cx="3194959" cy="181588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rgbClr val="FFCC95"/>
                </a:solidFill>
              </a:rPr>
              <a:t>.</a:t>
            </a:r>
            <a:r>
              <a:rPr lang="es-ES" sz="1400" dirty="0" err="1">
                <a:solidFill>
                  <a:srgbClr val="FFCC95"/>
                </a:solidFill>
              </a:rPr>
              <a:t>grid</a:t>
            </a:r>
            <a:r>
              <a:rPr lang="es-ES" sz="1400" dirty="0">
                <a:solidFill>
                  <a:srgbClr val="FFCC95"/>
                </a:solidFill>
              </a:rPr>
              <a:t>-container</a:t>
            </a:r>
            <a:r>
              <a:rPr lang="es-ES" sz="1400" dirty="0">
                <a:solidFill>
                  <a:srgbClr val="E6E6E6"/>
                </a:solidFill>
              </a:rPr>
              <a:t> </a:t>
            </a:r>
            <a:r>
              <a:rPr lang="es-ES" sz="1400" dirty="0">
                <a:solidFill>
                  <a:srgbClr val="B9B8B8"/>
                </a:solidFill>
              </a:rPr>
              <a:t>{</a:t>
            </a:r>
            <a:endParaRPr lang="es-ES" sz="1400" b="0" dirty="0">
              <a:solidFill>
                <a:srgbClr val="A0B9C4"/>
              </a:solidFill>
              <a:effectLst/>
            </a:endParaRPr>
          </a:p>
          <a:p>
            <a:r>
              <a:rPr lang="es-ES" sz="1400" b="0" dirty="0">
                <a:solidFill>
                  <a:srgbClr val="A0B9C4"/>
                </a:solidFill>
                <a:effectLst/>
              </a:rPr>
              <a:t>   </a:t>
            </a:r>
            <a:r>
              <a:rPr lang="es-ES" sz="1400" b="0" dirty="0" err="1">
                <a:solidFill>
                  <a:srgbClr val="A0B9C4"/>
                </a:solidFill>
                <a:effectLst/>
              </a:rPr>
              <a:t>justify-items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stretch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  <a:p>
            <a:r>
              <a:rPr lang="es-ES" sz="1400" b="0" dirty="0">
                <a:solidFill>
                  <a:srgbClr val="A0B9C4"/>
                </a:solidFill>
                <a:effectLst/>
              </a:rPr>
              <a:t>   </a:t>
            </a:r>
            <a:r>
              <a:rPr lang="es-ES" sz="1400" b="0" dirty="0" err="1">
                <a:solidFill>
                  <a:srgbClr val="A0B9C4"/>
                </a:solidFill>
                <a:effectLst/>
              </a:rPr>
              <a:t>align-items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flex-end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</a:p>
          <a:p>
            <a:r>
              <a:rPr lang="es-ES" sz="1400" dirty="0">
                <a:solidFill>
                  <a:srgbClr val="B9B8B8"/>
                </a:solidFill>
              </a:rPr>
              <a:t>}</a:t>
            </a:r>
            <a:endParaRPr lang="es-ES" sz="1400" dirty="0">
              <a:solidFill>
                <a:srgbClr val="E6E6E6"/>
              </a:solidFill>
            </a:endParaRPr>
          </a:p>
          <a:p>
            <a:endParaRPr lang="es-ES" sz="1400" b="0" dirty="0">
              <a:solidFill>
                <a:srgbClr val="A7A2A2"/>
              </a:solidFill>
              <a:effectLst/>
            </a:endParaRPr>
          </a:p>
          <a:p>
            <a:r>
              <a:rPr lang="es-ES" sz="1400" dirty="0">
                <a:solidFill>
                  <a:srgbClr val="FFCC95"/>
                </a:solidFill>
              </a:rPr>
              <a:t>.</a:t>
            </a:r>
            <a:r>
              <a:rPr lang="es-ES" sz="1400" dirty="0" err="1">
                <a:solidFill>
                  <a:srgbClr val="FFCC95"/>
                </a:solidFill>
              </a:rPr>
              <a:t>grid-itemD</a:t>
            </a:r>
            <a:r>
              <a:rPr lang="es-ES" sz="1400" dirty="0">
                <a:solidFill>
                  <a:srgbClr val="E6E6E6"/>
                </a:solidFill>
              </a:rPr>
              <a:t> </a:t>
            </a:r>
            <a:r>
              <a:rPr lang="es-ES" sz="1400" dirty="0">
                <a:solidFill>
                  <a:srgbClr val="B9B8B8"/>
                </a:solidFill>
              </a:rPr>
              <a:t>{</a:t>
            </a:r>
            <a:endParaRPr lang="es-ES" sz="1400" dirty="0">
              <a:solidFill>
                <a:srgbClr val="E6E6E6"/>
              </a:solidFill>
            </a:endParaRPr>
          </a:p>
          <a:p>
            <a:r>
              <a:rPr lang="es-ES" sz="1400" dirty="0">
                <a:solidFill>
                  <a:srgbClr val="E6E6E6"/>
                </a:solidFill>
              </a:rPr>
              <a:t>  </a:t>
            </a:r>
            <a:r>
              <a:rPr lang="es-ES" sz="1400" dirty="0" err="1">
                <a:solidFill>
                  <a:srgbClr val="A0B9C4"/>
                </a:solidFill>
              </a:rPr>
              <a:t>align-self</a:t>
            </a:r>
            <a:r>
              <a:rPr lang="es-ES" sz="1400" dirty="0">
                <a:solidFill>
                  <a:srgbClr val="A7A2A2"/>
                </a:solidFill>
              </a:rPr>
              <a:t>:</a:t>
            </a:r>
            <a:r>
              <a:rPr lang="es-ES" sz="1400" dirty="0">
                <a:solidFill>
                  <a:srgbClr val="E6E6E6"/>
                </a:solidFill>
              </a:rPr>
              <a:t> </a:t>
            </a:r>
            <a:r>
              <a:rPr lang="es-ES" sz="1400" dirty="0">
                <a:solidFill>
                  <a:srgbClr val="7CC0D1"/>
                </a:solidFill>
              </a:rPr>
              <a:t>center</a:t>
            </a:r>
            <a:r>
              <a:rPr lang="es-ES" sz="1400" dirty="0">
                <a:solidFill>
                  <a:srgbClr val="A7A2A2"/>
                </a:solidFill>
              </a:rPr>
              <a:t>;</a:t>
            </a:r>
            <a:endParaRPr lang="es-ES" sz="1400" dirty="0">
              <a:solidFill>
                <a:srgbClr val="E6E6E6"/>
              </a:solidFill>
            </a:endParaRPr>
          </a:p>
          <a:p>
            <a:r>
              <a:rPr lang="es-ES" sz="1400" dirty="0">
                <a:solidFill>
                  <a:srgbClr val="B9B8B8"/>
                </a:solidFill>
              </a:rPr>
              <a:t>}</a:t>
            </a:r>
            <a:endParaRPr lang="es-ES" sz="1400" dirty="0">
              <a:solidFill>
                <a:srgbClr val="E6E6E6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FC2CD44-0400-44C4-BC80-853E216C1952}"/>
              </a:ext>
            </a:extLst>
          </p:cNvPr>
          <p:cNvSpPr/>
          <p:nvPr/>
        </p:nvSpPr>
        <p:spPr>
          <a:xfrm>
            <a:off x="5847337" y="3064493"/>
            <a:ext cx="564543" cy="1137036"/>
          </a:xfrm>
          <a:prstGeom prst="rect">
            <a:avLst/>
          </a:prstGeom>
          <a:solidFill>
            <a:srgbClr val="006B6B">
              <a:alpha val="38000"/>
            </a:srgbClr>
          </a:solidFill>
          <a:ln w="19050">
            <a:solidFill>
              <a:srgbClr val="006B6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itemA</a:t>
            </a:r>
            <a:endParaRPr lang="es-ES" sz="100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722010D-04CB-461C-8271-9DC678C3BCE1}"/>
              </a:ext>
            </a:extLst>
          </p:cNvPr>
          <p:cNvSpPr/>
          <p:nvPr/>
        </p:nvSpPr>
        <p:spPr>
          <a:xfrm>
            <a:off x="6478732" y="3064493"/>
            <a:ext cx="564543" cy="545532"/>
          </a:xfrm>
          <a:prstGeom prst="rect">
            <a:avLst/>
          </a:prstGeom>
          <a:solidFill>
            <a:srgbClr val="DAC1DC">
              <a:alpha val="26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itemB</a:t>
            </a:r>
            <a:endParaRPr lang="es-ES" sz="100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F42427E-37AD-4974-800A-7E69DB92689F}"/>
              </a:ext>
            </a:extLst>
          </p:cNvPr>
          <p:cNvSpPr/>
          <p:nvPr/>
        </p:nvSpPr>
        <p:spPr>
          <a:xfrm>
            <a:off x="7095692" y="3064493"/>
            <a:ext cx="564543" cy="545532"/>
          </a:xfrm>
          <a:prstGeom prst="rect">
            <a:avLst/>
          </a:prstGeom>
          <a:solidFill>
            <a:srgbClr val="FF6743">
              <a:alpha val="30000"/>
            </a:srgbClr>
          </a:solidFill>
          <a:ln w="19050">
            <a:solidFill>
              <a:srgbClr val="FF674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itemC</a:t>
            </a:r>
            <a:endParaRPr lang="es-ES" sz="1000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DBB01AB-5770-4F66-BFB5-FFF890409155}"/>
              </a:ext>
            </a:extLst>
          </p:cNvPr>
          <p:cNvSpPr/>
          <p:nvPr/>
        </p:nvSpPr>
        <p:spPr>
          <a:xfrm>
            <a:off x="6478731" y="3654110"/>
            <a:ext cx="564543" cy="545532"/>
          </a:xfrm>
          <a:prstGeom prst="rect">
            <a:avLst/>
          </a:prstGeom>
          <a:solidFill>
            <a:srgbClr val="D8B990">
              <a:alpha val="30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itemD</a:t>
            </a:r>
            <a:endParaRPr lang="es-ES" sz="1000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AB518B6-FCEC-45CF-95D6-30462A029309}"/>
              </a:ext>
            </a:extLst>
          </p:cNvPr>
          <p:cNvSpPr/>
          <p:nvPr/>
        </p:nvSpPr>
        <p:spPr>
          <a:xfrm>
            <a:off x="7102910" y="3660861"/>
            <a:ext cx="564543" cy="545532"/>
          </a:xfrm>
          <a:prstGeom prst="rect">
            <a:avLst/>
          </a:prstGeom>
          <a:solidFill>
            <a:srgbClr val="4781AE">
              <a:alpha val="30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itemE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27544056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7" grpId="0" animBg="1"/>
      <p:bldP spid="9" grpId="0" animBg="1"/>
      <p:bldP spid="17" grpId="0" animBg="1"/>
      <p:bldP spid="21" grpId="0" animBg="1"/>
      <p:bldP spid="2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B1B95D7-24C4-4A71-87BD-907CD9D13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790" y="788750"/>
            <a:ext cx="3810000" cy="2143125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B4C0691-CCF6-4700-A7E5-258D915F9F45}"/>
              </a:ext>
            </a:extLst>
          </p:cNvPr>
          <p:cNvSpPr/>
          <p:nvPr/>
        </p:nvSpPr>
        <p:spPr>
          <a:xfrm rot="5400000">
            <a:off x="4426749" y="1617059"/>
            <a:ext cx="252000" cy="4235115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1712018" y="3048844"/>
            <a:ext cx="5867544" cy="712907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 algn="ctr">
              <a:tabLst>
                <a:tab pos="90488" algn="l"/>
              </a:tabLst>
            </a:pPr>
            <a:r>
              <a:rPr lang="en-US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Mejor con unos ejemplos</a:t>
            </a:r>
          </a:p>
          <a:p>
            <a:pPr algn="ctr">
              <a:tabLst>
                <a:tab pos="90488" algn="l"/>
              </a:tabLst>
            </a:pPr>
            <a:r>
              <a:rPr lang="en-US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 los teclados!! </a:t>
            </a:r>
          </a:p>
        </p:txBody>
      </p:sp>
    </p:spTree>
    <p:extLst>
      <p:ext uri="{BB962C8B-B14F-4D97-AF65-F5344CB8AC3E}">
        <p14:creationId xmlns:p14="http://schemas.microsoft.com/office/powerpoint/2010/main" val="1886057859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>
            <a:extLst>
              <a:ext uri="{FF2B5EF4-FFF2-40B4-BE49-F238E27FC236}">
                <a16:creationId xmlns:a16="http://schemas.microsoft.com/office/drawing/2014/main" id="{0AE468CF-C9F3-40C3-A89C-4C326053FAA7}"/>
              </a:ext>
            </a:extLst>
          </p:cNvPr>
          <p:cNvGrpSpPr/>
          <p:nvPr/>
        </p:nvGrpSpPr>
        <p:grpSpPr>
          <a:xfrm>
            <a:off x="0" y="4552303"/>
            <a:ext cx="9144000" cy="595617"/>
            <a:chOff x="0" y="3441532"/>
            <a:chExt cx="9144000" cy="1701968"/>
          </a:xfrm>
        </p:grpSpPr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E8EB039E-7C53-48B9-A178-2D9F139BF605}"/>
                </a:ext>
              </a:extLst>
            </p:cNvPr>
            <p:cNvSpPr/>
            <p:nvPr/>
          </p:nvSpPr>
          <p:spPr>
            <a:xfrm>
              <a:off x="0" y="3443908"/>
              <a:ext cx="9144000" cy="1699591"/>
            </a:xfrm>
            <a:prstGeom prst="rect">
              <a:avLst/>
            </a:prstGeom>
            <a:solidFill>
              <a:srgbClr val="D8D8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 dirty="0"/>
            </a:p>
          </p:txBody>
        </p:sp>
        <p:pic>
          <p:nvPicPr>
            <p:cNvPr id="30" name="Gráfico 29">
              <a:extLst>
                <a:ext uri="{FF2B5EF4-FFF2-40B4-BE49-F238E27FC236}">
                  <a16:creationId xmlns:a16="http://schemas.microsoft.com/office/drawing/2014/main" id="{39140972-EDE5-42CB-83E4-EFD1098C8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50688" t="-754" r="13873" b="52337"/>
            <a:stretch/>
          </p:blipFill>
          <p:spPr>
            <a:xfrm rot="16200000">
              <a:off x="7481612" y="3481111"/>
              <a:ext cx="1701968" cy="1622809"/>
            </a:xfrm>
            <a:prstGeom prst="rect">
              <a:avLst/>
            </a:prstGeom>
          </p:spPr>
        </p:pic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941E975-CE3A-41A0-B3B7-AC3579E4E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2" y="569472"/>
            <a:ext cx="8245476" cy="810657"/>
          </a:xfrm>
        </p:spPr>
        <p:txBody>
          <a:bodyPr lIns="0" anchor="b"/>
          <a:lstStyle/>
          <a:p>
            <a:pPr algn="ctr"/>
            <a:r>
              <a:rPr lang="es-ES_tradnl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¡ Muchas gracias !</a:t>
            </a:r>
          </a:p>
        </p:txBody>
      </p:sp>
      <p:pic>
        <p:nvPicPr>
          <p:cNvPr id="6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7B99DDB-6C2C-4350-AD66-5C0B54D47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3687" y="2259881"/>
            <a:ext cx="2160000" cy="1182624"/>
          </a:xfrm>
          <a:prstGeom prst="rect">
            <a:avLst/>
          </a:prstGeom>
        </p:spPr>
      </p:pic>
      <p:grpSp>
        <p:nvGrpSpPr>
          <p:cNvPr id="26" name="Grupo 25">
            <a:extLst>
              <a:ext uri="{FF2B5EF4-FFF2-40B4-BE49-F238E27FC236}">
                <a16:creationId xmlns:a16="http://schemas.microsoft.com/office/drawing/2014/main" id="{A52CE25C-FCB7-40CE-B804-8F6E44520965}"/>
              </a:ext>
            </a:extLst>
          </p:cNvPr>
          <p:cNvGrpSpPr/>
          <p:nvPr/>
        </p:nvGrpSpPr>
        <p:grpSpPr>
          <a:xfrm>
            <a:off x="703404" y="4712019"/>
            <a:ext cx="7737191" cy="307777"/>
            <a:chOff x="875185" y="4588305"/>
            <a:chExt cx="7737191" cy="307777"/>
          </a:xfrm>
        </p:grpSpPr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8522F6A9-360E-4A61-92FC-3770A145E6C8}"/>
                </a:ext>
              </a:extLst>
            </p:cNvPr>
            <p:cNvGrpSpPr/>
            <p:nvPr/>
          </p:nvGrpSpPr>
          <p:grpSpPr>
            <a:xfrm>
              <a:off x="875185" y="4588305"/>
              <a:ext cx="1408076" cy="307777"/>
              <a:chOff x="864555" y="4303993"/>
              <a:chExt cx="1408076" cy="307777"/>
            </a:xfrm>
          </p:grpSpPr>
          <p:pic>
            <p:nvPicPr>
              <p:cNvPr id="8" name="Picture 12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0D9614B6-4E34-4875-96E2-FA5F3FA82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64555" y="4349881"/>
                <a:ext cx="216000" cy="216000"/>
              </a:xfrm>
              <a:prstGeom prst="rect">
                <a:avLst/>
              </a:prstGeom>
            </p:spPr>
          </p:pic>
          <p:sp>
            <p:nvSpPr>
              <p:cNvPr id="10" name="TextBox 13">
                <a:extLst>
                  <a:ext uri="{FF2B5EF4-FFF2-40B4-BE49-F238E27FC236}">
                    <a16:creationId xmlns:a16="http://schemas.microsoft.com/office/drawing/2014/main" id="{E45AD2FE-DC3D-4DEA-8C3B-6619BB1A6B48}"/>
                  </a:ext>
                </a:extLst>
              </p:cNvPr>
              <p:cNvSpPr txBox="1"/>
              <p:nvPr/>
            </p:nvSpPr>
            <p:spPr>
              <a:xfrm>
                <a:off x="1080556" y="4303993"/>
                <a:ext cx="11920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@</a:t>
                </a:r>
                <a:r>
                  <a:rPr kumimoji="0" lang="es-E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lemoncoders</a:t>
                </a:r>
              </a:p>
            </p:txBody>
          </p:sp>
        </p:grpSp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3509CB7E-415F-4517-9A62-2955D991114D}"/>
                </a:ext>
              </a:extLst>
            </p:cNvPr>
            <p:cNvGrpSpPr/>
            <p:nvPr/>
          </p:nvGrpSpPr>
          <p:grpSpPr>
            <a:xfrm>
              <a:off x="7019584" y="4588305"/>
              <a:ext cx="1592792" cy="307777"/>
              <a:chOff x="864555" y="3945692"/>
              <a:chExt cx="1592792" cy="307777"/>
            </a:xfrm>
          </p:grpSpPr>
          <p:pic>
            <p:nvPicPr>
              <p:cNvPr id="9" name="Picture 1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D6400212-8887-4432-860F-C7FE721A53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64555" y="3991580"/>
                <a:ext cx="216000" cy="216000"/>
              </a:xfrm>
              <a:prstGeom prst="rect">
                <a:avLst/>
              </a:prstGeom>
            </p:spPr>
          </p:pic>
          <p:sp>
            <p:nvSpPr>
              <p:cNvPr id="11" name="TextBox 16">
                <a:extLst>
                  <a:ext uri="{FF2B5EF4-FFF2-40B4-BE49-F238E27FC236}">
                    <a16:creationId xmlns:a16="http://schemas.microsoft.com/office/drawing/2014/main" id="{E103FA33-3F63-4267-9045-AEC89B936392}"/>
                  </a:ext>
                </a:extLst>
              </p:cNvPr>
              <p:cNvSpPr txBox="1"/>
              <p:nvPr/>
            </p:nvSpPr>
            <p:spPr>
              <a:xfrm>
                <a:off x="1083002" y="3945692"/>
                <a:ext cx="13743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@</a:t>
                </a:r>
                <a:r>
                  <a:rPr kumimoji="0" lang="es-E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basefactorteam</a:t>
                </a:r>
              </a:p>
            </p:txBody>
          </p:sp>
        </p:grpSp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C132C550-1A48-4CA8-B271-0AB7915595FF}"/>
                </a:ext>
              </a:extLst>
            </p:cNvPr>
            <p:cNvGrpSpPr/>
            <p:nvPr/>
          </p:nvGrpSpPr>
          <p:grpSpPr>
            <a:xfrm>
              <a:off x="3481579" y="4598193"/>
              <a:ext cx="2482402" cy="288000"/>
              <a:chOff x="3204295" y="4313881"/>
              <a:chExt cx="2482402" cy="288000"/>
            </a:xfrm>
          </p:grpSpPr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ECD66180-35C2-4E14-9BD7-1271C2DEE7E9}"/>
                  </a:ext>
                </a:extLst>
              </p:cNvPr>
              <p:cNvSpPr/>
              <p:nvPr/>
            </p:nvSpPr>
            <p:spPr>
              <a:xfrm>
                <a:off x="3538305" y="4334771"/>
                <a:ext cx="2148392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https://github.com/lemoncode</a:t>
                </a:r>
                <a:endParaRPr kumimoji="0" lang="es-E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pic>
            <p:nvPicPr>
              <p:cNvPr id="24" name="Imagen 23" descr="Imagen que contiene Forma&#10;&#10;Descripción generada automáticamente">
                <a:extLst>
                  <a:ext uri="{FF2B5EF4-FFF2-40B4-BE49-F238E27FC236}">
                    <a16:creationId xmlns:a16="http://schemas.microsoft.com/office/drawing/2014/main" id="{0710EF1C-49F2-4D72-A79F-A17E1E204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04295" y="4313881"/>
                <a:ext cx="288000" cy="288000"/>
              </a:xfrm>
              <a:prstGeom prst="rect">
                <a:avLst/>
              </a:prstGeom>
            </p:spPr>
          </p:pic>
        </p:grpSp>
      </p:grpSp>
      <p:pic>
        <p:nvPicPr>
          <p:cNvPr id="20" name="Imagen 19" descr="Logotipo&#10;&#10;Descripción generada automáticamente">
            <a:extLst>
              <a:ext uri="{FF2B5EF4-FFF2-40B4-BE49-F238E27FC236}">
                <a16:creationId xmlns:a16="http://schemas.microsoft.com/office/drawing/2014/main" id="{6C1F3F58-3CCE-4967-B715-75044F4583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4472" y="2440618"/>
            <a:ext cx="2205841" cy="85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3461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2B4C0691-CCF6-4700-A7E5-258D915F9F45}"/>
              </a:ext>
            </a:extLst>
          </p:cNvPr>
          <p:cNvSpPr/>
          <p:nvPr/>
        </p:nvSpPr>
        <p:spPr>
          <a:xfrm rot="10800000">
            <a:off x="1229032" y="1621847"/>
            <a:ext cx="135122" cy="1441515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9269290" y="1621848"/>
            <a:ext cx="7217587" cy="731371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48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Partes</a:t>
            </a:r>
            <a:r>
              <a:rPr lang="en-US" sz="48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de un Grid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B7A800-AFB9-41A8-9E0C-01E0EC075CE9}"/>
              </a:ext>
            </a:extLst>
          </p:cNvPr>
          <p:cNvSpPr txBox="1">
            <a:spLocks/>
          </p:cNvSpPr>
          <p:nvPr/>
        </p:nvSpPr>
        <p:spPr>
          <a:xfrm>
            <a:off x="9269289" y="2353219"/>
            <a:ext cx="7217587" cy="712907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endParaRPr lang="en-US" sz="4000" spc="-3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635505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46914E-7 L -0.85503 0.00463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60" y="21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animMotion origin="layout" path="M -3.33333E-6 -3.20988E-6 L -0.85382 -0.00308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691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_tradnl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Tracks</a:t>
            </a:r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o pistas 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pic>
        <p:nvPicPr>
          <p:cNvPr id="10" name="Imagen 9" descr="Escala de tiempo&#10;&#10;Descripción generada automáticamente con confianza media">
            <a:extLst>
              <a:ext uri="{FF2B5EF4-FFF2-40B4-BE49-F238E27FC236}">
                <a16:creationId xmlns:a16="http://schemas.microsoft.com/office/drawing/2014/main" id="{5350D956-A280-469C-987F-494B8D957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55" y="1566988"/>
            <a:ext cx="5677563" cy="3270467"/>
          </a:xfrm>
          <a:prstGeom prst="rect">
            <a:avLst/>
          </a:prstGeom>
        </p:spPr>
      </p:pic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5B739CCE-EAD4-4922-8931-F3590A8914D7}"/>
              </a:ext>
            </a:extLst>
          </p:cNvPr>
          <p:cNvSpPr>
            <a:spLocks noChangeAspect="1"/>
          </p:cNvSpPr>
          <p:nvPr/>
        </p:nvSpPr>
        <p:spPr>
          <a:xfrm>
            <a:off x="647698" y="1002088"/>
            <a:ext cx="8245476" cy="371842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300" dirty="0" err="1"/>
              <a:t>Grid</a:t>
            </a:r>
            <a:r>
              <a:rPr lang="es-ES" sz="1300" dirty="0"/>
              <a:t> </a:t>
            </a:r>
            <a:r>
              <a:rPr lang="es-ES" sz="1300" b="1" dirty="0" err="1"/>
              <a:t>Tracks</a:t>
            </a:r>
            <a:r>
              <a:rPr lang="es-ES" sz="1300" dirty="0"/>
              <a:t> o </a:t>
            </a:r>
            <a:r>
              <a:rPr lang="es-ES" sz="1300" b="1" dirty="0"/>
              <a:t>pistas</a:t>
            </a:r>
            <a:r>
              <a:rPr lang="es-ES" sz="1300" dirty="0"/>
              <a:t> es el espacio entre dos líneas. Definen la fila (</a:t>
            </a:r>
            <a:r>
              <a:rPr lang="es-ES" sz="1300" dirty="0" err="1"/>
              <a:t>grid</a:t>
            </a:r>
            <a:r>
              <a:rPr lang="es-ES" sz="1300" dirty="0"/>
              <a:t> </a:t>
            </a:r>
            <a:r>
              <a:rPr lang="es-ES" sz="1300" dirty="0" err="1"/>
              <a:t>row</a:t>
            </a:r>
            <a:r>
              <a:rPr lang="es-ES" sz="1300" dirty="0"/>
              <a:t>) o la columna (</a:t>
            </a:r>
            <a:r>
              <a:rPr lang="es-ES" sz="1300" dirty="0" err="1"/>
              <a:t>grid</a:t>
            </a:r>
            <a:r>
              <a:rPr lang="es-ES" sz="1300" dirty="0"/>
              <a:t> </a:t>
            </a:r>
            <a:r>
              <a:rPr lang="es-ES" sz="1300" dirty="0" err="1"/>
              <a:t>column</a:t>
            </a:r>
            <a:r>
              <a:rPr lang="es-ES" sz="13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1399466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Líneas de cuadrícula 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5B739CCE-EAD4-4922-8931-F3590A8914D7}"/>
              </a:ext>
            </a:extLst>
          </p:cNvPr>
          <p:cNvSpPr>
            <a:spLocks noChangeAspect="1"/>
          </p:cNvSpPr>
          <p:nvPr/>
        </p:nvSpPr>
        <p:spPr>
          <a:xfrm>
            <a:off x="647698" y="886672"/>
            <a:ext cx="8245476" cy="602675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300" dirty="0"/>
              <a:t>Se crean al definir las pistas. </a:t>
            </a:r>
            <a:r>
              <a:rPr lang="es-ES" sz="1400" dirty="0"/>
              <a:t>La numeración de la imagen muestra el número de línea vertical y horizontal.</a:t>
            </a:r>
          </a:p>
        </p:txBody>
      </p:sp>
      <p:pic>
        <p:nvPicPr>
          <p:cNvPr id="3" name="Imagen 2" descr="Pantalla de video juego&#10;&#10;Descripción generada automáticamente con confianza media">
            <a:extLst>
              <a:ext uri="{FF2B5EF4-FFF2-40B4-BE49-F238E27FC236}">
                <a16:creationId xmlns:a16="http://schemas.microsoft.com/office/drawing/2014/main" id="{09860B08-1545-4A5A-BFE0-07D946BA2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788" y="1660295"/>
            <a:ext cx="5966424" cy="327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720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Cell o celda 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5B739CCE-EAD4-4922-8931-F3590A8914D7}"/>
              </a:ext>
            </a:extLst>
          </p:cNvPr>
          <p:cNvSpPr>
            <a:spLocks noChangeAspect="1"/>
          </p:cNvSpPr>
          <p:nvPr/>
        </p:nvSpPr>
        <p:spPr>
          <a:xfrm>
            <a:off x="647698" y="1002088"/>
            <a:ext cx="8245476" cy="371842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300" dirty="0" err="1"/>
              <a:t>Grid</a:t>
            </a:r>
            <a:r>
              <a:rPr lang="es-ES" sz="1300" dirty="0"/>
              <a:t> </a:t>
            </a:r>
            <a:r>
              <a:rPr lang="es-ES" sz="1300" b="1" dirty="0"/>
              <a:t>Cell </a:t>
            </a:r>
            <a:r>
              <a:rPr lang="es-ES" sz="1300" dirty="0"/>
              <a:t>o </a:t>
            </a:r>
            <a:r>
              <a:rPr lang="es-ES" sz="1300" b="1" dirty="0"/>
              <a:t>celda</a:t>
            </a:r>
            <a:r>
              <a:rPr lang="es-ES" sz="1300" dirty="0"/>
              <a:t> es la división más pequeña que puede tener un </a:t>
            </a:r>
            <a:r>
              <a:rPr lang="es-ES" sz="1300" dirty="0" err="1"/>
              <a:t>grid</a:t>
            </a:r>
            <a:endParaRPr lang="es-ES" sz="1400" dirty="0"/>
          </a:p>
        </p:txBody>
      </p:sp>
      <p:pic>
        <p:nvPicPr>
          <p:cNvPr id="4" name="Imagen 3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3E64C4B3-B78D-4735-AF98-89E08334F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788" y="1566988"/>
            <a:ext cx="5966424" cy="332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104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Áreas 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5B739CCE-EAD4-4922-8931-F3590A8914D7}"/>
              </a:ext>
            </a:extLst>
          </p:cNvPr>
          <p:cNvSpPr>
            <a:spLocks noChangeAspect="1"/>
          </p:cNvSpPr>
          <p:nvPr/>
        </p:nvSpPr>
        <p:spPr>
          <a:xfrm>
            <a:off x="647698" y="1002088"/>
            <a:ext cx="8245476" cy="371842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300" b="1" dirty="0" err="1"/>
              <a:t>Grid</a:t>
            </a:r>
            <a:r>
              <a:rPr lang="es-ES" sz="1300" b="1" dirty="0"/>
              <a:t> Áreas </a:t>
            </a:r>
            <a:r>
              <a:rPr lang="es-ES" sz="1300" dirty="0"/>
              <a:t>se crean a partir de una o más celdas y siempre deben ser de naturaleza rectangular</a:t>
            </a:r>
            <a:endParaRPr lang="es-ES" sz="1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90F032D-0301-413D-BA2A-5AA77EA5A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950" y="1568061"/>
            <a:ext cx="6048971" cy="331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806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_tradnl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Gutters</a:t>
            </a:r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o Gap 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5B739CCE-EAD4-4922-8931-F3590A8914D7}"/>
              </a:ext>
            </a:extLst>
          </p:cNvPr>
          <p:cNvSpPr>
            <a:spLocks noChangeAspect="1"/>
          </p:cNvSpPr>
          <p:nvPr/>
        </p:nvSpPr>
        <p:spPr>
          <a:xfrm>
            <a:off x="647698" y="1002088"/>
            <a:ext cx="8245476" cy="371842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300" b="1" dirty="0" err="1"/>
              <a:t>Grid</a:t>
            </a:r>
            <a:r>
              <a:rPr lang="es-ES" sz="1300" b="1" dirty="0"/>
              <a:t> </a:t>
            </a:r>
            <a:r>
              <a:rPr lang="es-ES" sz="1300" b="1" dirty="0" err="1"/>
              <a:t>Gutters</a:t>
            </a:r>
            <a:r>
              <a:rPr lang="es-ES" sz="1300" b="1" dirty="0"/>
              <a:t> </a:t>
            </a:r>
            <a:r>
              <a:rPr lang="es-ES" sz="1300" dirty="0"/>
              <a:t>o </a:t>
            </a:r>
            <a:r>
              <a:rPr lang="es-ES" sz="1300" b="1" dirty="0"/>
              <a:t>Gap</a:t>
            </a:r>
            <a:r>
              <a:rPr lang="es-ES" sz="1300" dirty="0"/>
              <a:t> es un espacio que podemos controlar y que separa cada pista o </a:t>
            </a:r>
            <a:r>
              <a:rPr lang="es-ES" sz="1300" dirty="0" err="1"/>
              <a:t>track</a:t>
            </a:r>
            <a:endParaRPr lang="es-ES" sz="1400" dirty="0"/>
          </a:p>
        </p:txBody>
      </p:sp>
      <p:pic>
        <p:nvPicPr>
          <p:cNvPr id="4" name="Imagen 3" descr="Una captura de pantalla de un videojuego&#10;&#10;Descripción generada automáticamente con confianza media">
            <a:extLst>
              <a:ext uri="{FF2B5EF4-FFF2-40B4-BE49-F238E27FC236}">
                <a16:creationId xmlns:a16="http://schemas.microsoft.com/office/drawing/2014/main" id="{38E2ABE7-E53E-4497-839A-5C85CA5C3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660" y="1902293"/>
            <a:ext cx="5357646" cy="2984515"/>
          </a:xfrm>
          <a:prstGeom prst="rect">
            <a:avLst/>
          </a:prstGeom>
        </p:spPr>
      </p:pic>
      <p:sp>
        <p:nvSpPr>
          <p:cNvPr id="9" name="Flecha: hacia la izquierda 8">
            <a:extLst>
              <a:ext uri="{FF2B5EF4-FFF2-40B4-BE49-F238E27FC236}">
                <a16:creationId xmlns:a16="http://schemas.microsoft.com/office/drawing/2014/main" id="{92D5A583-2677-4CEF-A89F-54F912CBE39B}"/>
              </a:ext>
            </a:extLst>
          </p:cNvPr>
          <p:cNvSpPr/>
          <p:nvPr/>
        </p:nvSpPr>
        <p:spPr>
          <a:xfrm>
            <a:off x="6085434" y="3338566"/>
            <a:ext cx="2293456" cy="111967"/>
          </a:xfrm>
          <a:prstGeom prst="leftArrow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Flecha: hacia la izquierda 11">
            <a:extLst>
              <a:ext uri="{FF2B5EF4-FFF2-40B4-BE49-F238E27FC236}">
                <a16:creationId xmlns:a16="http://schemas.microsoft.com/office/drawing/2014/main" id="{2E16F8AD-34AE-4A80-A102-8A07B3F7A79F}"/>
              </a:ext>
            </a:extLst>
          </p:cNvPr>
          <p:cNvSpPr/>
          <p:nvPr/>
        </p:nvSpPr>
        <p:spPr>
          <a:xfrm rot="16200000">
            <a:off x="4537451" y="2028575"/>
            <a:ext cx="1035143" cy="111969"/>
          </a:xfrm>
          <a:prstGeom prst="leftArrow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18A5F81-8BD4-4B18-8DB5-0EBEC822C7E8}"/>
              </a:ext>
            </a:extLst>
          </p:cNvPr>
          <p:cNvSpPr txBox="1"/>
          <p:nvPr/>
        </p:nvSpPr>
        <p:spPr>
          <a:xfrm>
            <a:off x="6951306" y="3075648"/>
            <a:ext cx="1493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>
                <a:solidFill>
                  <a:schemeClr val="bg1">
                    <a:lumMod val="50000"/>
                  </a:schemeClr>
                </a:solidFill>
              </a:rPr>
              <a:t>Gap entre filas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C965326-3B47-4200-BAA1-D0BCCFD92A62}"/>
              </a:ext>
            </a:extLst>
          </p:cNvPr>
          <p:cNvSpPr txBox="1"/>
          <p:nvPr/>
        </p:nvSpPr>
        <p:spPr>
          <a:xfrm>
            <a:off x="5055022" y="1524184"/>
            <a:ext cx="1987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>
                <a:solidFill>
                  <a:schemeClr val="bg1">
                    <a:lumMod val="50000"/>
                  </a:schemeClr>
                </a:solidFill>
              </a:rPr>
              <a:t>Gap entre columnas</a:t>
            </a:r>
          </a:p>
        </p:txBody>
      </p:sp>
    </p:spTree>
    <p:extLst>
      <p:ext uri="{BB962C8B-B14F-4D97-AF65-F5344CB8AC3E}">
        <p14:creationId xmlns:p14="http://schemas.microsoft.com/office/powerpoint/2010/main" val="37167601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9" grpId="0" animBg="1"/>
      <p:bldP spid="12" grpId="0" animBg="1"/>
      <p:bldP spid="10" grpId="0"/>
      <p:bldP spid="14" grpId="0"/>
    </p:bldLst>
  </p:timing>
</p:sld>
</file>

<file path=ppt/theme/theme1.xml><?xml version="1.0" encoding="utf-8"?>
<a:theme xmlns:a="http://schemas.openxmlformats.org/drawingml/2006/main" name="Tema de Office">
  <a:themeElements>
    <a:clrScheme name="Lemoncode">
      <a:dk1>
        <a:srgbClr val="404040"/>
      </a:dk1>
      <a:lt1>
        <a:srgbClr val="FFFFFF"/>
      </a:lt1>
      <a:dk2>
        <a:srgbClr val="347584"/>
      </a:dk2>
      <a:lt2>
        <a:srgbClr val="659B91"/>
      </a:lt2>
      <a:accent1>
        <a:srgbClr val="D9D900"/>
      </a:accent1>
      <a:accent2>
        <a:srgbClr val="F88F70"/>
      </a:accent2>
      <a:accent3>
        <a:srgbClr val="00A7D7"/>
      </a:accent3>
      <a:accent4>
        <a:srgbClr val="ED5023"/>
      </a:accent4>
      <a:accent5>
        <a:srgbClr val="AEAC99"/>
      </a:accent5>
      <a:accent6>
        <a:srgbClr val="404040"/>
      </a:accent6>
      <a:hlink>
        <a:srgbClr val="C0FAFF"/>
      </a:hlink>
      <a:folHlink>
        <a:srgbClr val="AA4E6E"/>
      </a:folHlink>
    </a:clrScheme>
    <a:fontScheme name="Lemoncode">
      <a:majorFont>
        <a:latin typeface="Montserrat Semi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8D800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lantilla-lemoncode.potx" id="{7D3B7753-B03B-4F7C-9611-0C73B7B0A83E}" vid="{95D29CCB-AA32-40C8-8A43-7C2599FF58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plantilla-lemoncode</Template>
  <TotalTime>1746</TotalTime>
  <Words>2540</Words>
  <Application>Microsoft Office PowerPoint</Application>
  <PresentationFormat>Presentación en pantalla (16:9)</PresentationFormat>
  <Paragraphs>312</Paragraphs>
  <Slides>39</Slides>
  <Notes>39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50" baseType="lpstr">
      <vt:lpstr>Arial</vt:lpstr>
      <vt:lpstr>DejaVu Sans Mono</vt:lpstr>
      <vt:lpstr>Open Sans</vt:lpstr>
      <vt:lpstr>Neo Sans Std</vt:lpstr>
      <vt:lpstr>Cascadia Code PL</vt:lpstr>
      <vt:lpstr>Neo Sans Std Light</vt:lpstr>
      <vt:lpstr>Neo Sans Std Medium</vt:lpstr>
      <vt:lpstr>Calibri</vt:lpstr>
      <vt:lpstr>Montserrat SemiBold</vt:lpstr>
      <vt:lpstr>Helvetica Neue</vt:lpstr>
      <vt:lpstr>Tema de Office</vt:lpstr>
      <vt:lpstr>Presentación de PowerPoint</vt:lpstr>
      <vt:lpstr>Agenda</vt:lpstr>
      <vt:lpstr>¿Qué es CSS Grid?</vt:lpstr>
      <vt:lpstr>Presentación de PowerPoint</vt:lpstr>
      <vt:lpstr>Grid Tracks o pistas </vt:lpstr>
      <vt:lpstr>Líneas de cuadrícula </vt:lpstr>
      <vt:lpstr>Grid Cell o celda </vt:lpstr>
      <vt:lpstr>Grid Áreas </vt:lpstr>
      <vt:lpstr>Grid Gutters o Gap </vt:lpstr>
      <vt:lpstr>Presentación de PowerPoint</vt:lpstr>
      <vt:lpstr>Antes de empezar…</vt:lpstr>
      <vt:lpstr>Propiedades para el control de estructura I</vt:lpstr>
      <vt:lpstr>Propiedades para el control de estructura II</vt:lpstr>
      <vt:lpstr>Propiedades para el control de estructura III</vt:lpstr>
      <vt:lpstr>Propiedades para el control de estructura IV</vt:lpstr>
      <vt:lpstr>Propiedades para el control de estructura V</vt:lpstr>
      <vt:lpstr>Presentación de PowerPoint</vt:lpstr>
      <vt:lpstr>Propiedades de espaciado</vt:lpstr>
      <vt:lpstr>Presentación de PowerPoint</vt:lpstr>
      <vt:lpstr>Posicionar elementos respecto a líneas I</vt:lpstr>
      <vt:lpstr>Posicionar elementos respecto a líneas II</vt:lpstr>
      <vt:lpstr>Superposición de elementos</vt:lpstr>
      <vt:lpstr>Presentación de PowerPoint</vt:lpstr>
      <vt:lpstr>Funciones</vt:lpstr>
      <vt:lpstr>Valores</vt:lpstr>
      <vt:lpstr>Presentación de PowerPoint</vt:lpstr>
      <vt:lpstr>Alineación de elementos en un grid I</vt:lpstr>
      <vt:lpstr>Alineación de elementos en un grid I</vt:lpstr>
      <vt:lpstr>Alineación de elementos en un grid I</vt:lpstr>
      <vt:lpstr>Alineación de elementos en un grid I</vt:lpstr>
      <vt:lpstr>Alineación de elementos en un grid I</vt:lpstr>
      <vt:lpstr>Alineación de elementos en un grid I</vt:lpstr>
      <vt:lpstr>Alineación de elementos en un grid II</vt:lpstr>
      <vt:lpstr>Alineación de elementos en un grid II</vt:lpstr>
      <vt:lpstr>Alineación de elementos en un grid II</vt:lpstr>
      <vt:lpstr>Alineación de elementos en un grid II</vt:lpstr>
      <vt:lpstr>Alineación de elementos en un grid III</vt:lpstr>
      <vt:lpstr>Presentación de PowerPoint</vt:lpstr>
      <vt:lpstr>¡ Muchas gracias 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Braulio Botella</dc:creator>
  <cp:keywords>lemoncode</cp:keywords>
  <dc:description/>
  <cp:lastModifiedBy>Braulio Botella</cp:lastModifiedBy>
  <cp:revision>114</cp:revision>
  <dcterms:created xsi:type="dcterms:W3CDTF">2021-05-17T07:17:16Z</dcterms:created>
  <dcterms:modified xsi:type="dcterms:W3CDTF">2021-05-27T06:29:17Z</dcterms:modified>
  <cp:category/>
</cp:coreProperties>
</file>